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aleway"/>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11" Type="http://schemas.openxmlformats.org/officeDocument/2006/relationships/slide" Target="slides/slide6.xml"/><Relationship Id="rId22" Type="http://schemas.openxmlformats.org/officeDocument/2006/relationships/font" Target="fonts/Raleway-boldItalic.fntdata"/><Relationship Id="rId10" Type="http://schemas.openxmlformats.org/officeDocument/2006/relationships/slide" Target="slides/slide5.xml"/><Relationship Id="rId21" Type="http://schemas.openxmlformats.org/officeDocument/2006/relationships/font" Target="fonts/Raleway-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aleway-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e8f0f2fe4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e8f0f2fe4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e8f0f2fe4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e8f0f2fe4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e8f0f2fe4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e8f0f2fe4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e8f0f2fe4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e8f0f2fe4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e8f0f2fe4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e8f0f2fe4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e8f0f2fe46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e8f0f2fe4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e8f0f2fe46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e8f0f2fe46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e8f0f2fe4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e8f0f2fe4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e8f0f2fe4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e8f0f2fe4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e8f0f2fe4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e8f0f2fe4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e8f0f2fe4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e8f0f2fe4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8f0f2fe4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e8f0f2fe4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33.png"/><Relationship Id="rId13" Type="http://schemas.openxmlformats.org/officeDocument/2006/relationships/image" Target="../media/image34.png"/><Relationship Id="rId12"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8.png"/><Relationship Id="rId15" Type="http://schemas.openxmlformats.org/officeDocument/2006/relationships/image" Target="../media/image44.png"/><Relationship Id="rId14" Type="http://schemas.openxmlformats.org/officeDocument/2006/relationships/image" Target="../media/image39.png"/><Relationship Id="rId17" Type="http://schemas.openxmlformats.org/officeDocument/2006/relationships/image" Target="../media/image41.png"/><Relationship Id="rId16" Type="http://schemas.openxmlformats.org/officeDocument/2006/relationships/image" Target="../media/image36.png"/><Relationship Id="rId5" Type="http://schemas.openxmlformats.org/officeDocument/2006/relationships/image" Target="../media/image18.png"/><Relationship Id="rId6" Type="http://schemas.openxmlformats.org/officeDocument/2006/relationships/image" Target="../media/image26.png"/><Relationship Id="rId18" Type="http://schemas.openxmlformats.org/officeDocument/2006/relationships/image" Target="../media/image37.png"/><Relationship Id="rId7" Type="http://schemas.openxmlformats.org/officeDocument/2006/relationships/image" Target="../media/image21.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kIep1oWCB1g" TargetMode="Externa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KpXsfimrkFo"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42.png"/><Relationship Id="rId7"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28.png"/><Relationship Id="rId6" Type="http://schemas.openxmlformats.org/officeDocument/2006/relationships/image" Target="../media/image8.pn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12.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9" name="Google Shape;59;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0" name="Google Shape;60;p13" title="squirtle1.png"/>
          <p:cNvPicPr preferRelativeResize="0"/>
          <p:nvPr/>
        </p:nvPicPr>
        <p:blipFill>
          <a:blip r:embed="rId3">
            <a:alphaModFix/>
          </a:blip>
          <a:stretch>
            <a:fillRect/>
          </a:stretch>
        </p:blipFill>
        <p:spPr>
          <a:xfrm>
            <a:off x="621500" y="967900"/>
            <a:ext cx="1956375" cy="3638175"/>
          </a:xfrm>
          <a:prstGeom prst="rect">
            <a:avLst/>
          </a:prstGeom>
          <a:noFill/>
          <a:ln>
            <a:noFill/>
          </a:ln>
        </p:spPr>
      </p:pic>
      <p:pic>
        <p:nvPicPr>
          <p:cNvPr id="61" name="Google Shape;61;p13" title="pokemon.png"/>
          <p:cNvPicPr preferRelativeResize="0"/>
          <p:nvPr/>
        </p:nvPicPr>
        <p:blipFill>
          <a:blip r:embed="rId4">
            <a:alphaModFix/>
          </a:blip>
          <a:stretch>
            <a:fillRect/>
          </a:stretch>
        </p:blipFill>
        <p:spPr>
          <a:xfrm>
            <a:off x="2830450" y="1568724"/>
            <a:ext cx="5858949" cy="2322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t>Project Brief: Color, Contrast, and Space in Abstract Minimalism</a:t>
            </a:r>
            <a:endParaRPr sz="2120"/>
          </a:p>
        </p:txBody>
      </p:sp>
      <p:sp>
        <p:nvSpPr>
          <p:cNvPr id="138" name="Google Shape;13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Choose a subject you wish to portray. This can be landscapes, objects, or people. Reduce your subject matter to geometric shapes and flat colors. Use sketches to help you create your composition and color scheme. Then, create a series of four of your subject matter, varying the color of your compositional elements, the composition itself, or where the objects appear in space.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Materials: You must use gouache for this assignment. However, you may either paint your shapes directly on canvas/canvas paper OR you may paint swatches and cut out your geometric shapes from the swatches. You may use painter’s tape to help you if you are painting directly on canvas.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txBox="1"/>
          <p:nvPr>
            <p:ph type="title"/>
          </p:nvPr>
        </p:nvSpPr>
        <p:spPr>
          <a:xfrm>
            <a:off x="311700" y="101058"/>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Examples of Minimalist Series</a:t>
            </a:r>
            <a:endParaRPr sz="2020"/>
          </a:p>
        </p:txBody>
      </p:sp>
      <p:pic>
        <p:nvPicPr>
          <p:cNvPr id="144" name="Google Shape;144;p23"/>
          <p:cNvPicPr preferRelativeResize="0"/>
          <p:nvPr/>
        </p:nvPicPr>
        <p:blipFill>
          <a:blip r:embed="rId3">
            <a:alphaModFix/>
          </a:blip>
          <a:stretch>
            <a:fillRect/>
          </a:stretch>
        </p:blipFill>
        <p:spPr>
          <a:xfrm>
            <a:off x="311700" y="513774"/>
            <a:ext cx="2227302" cy="1141925"/>
          </a:xfrm>
          <a:prstGeom prst="rect">
            <a:avLst/>
          </a:prstGeom>
          <a:noFill/>
          <a:ln>
            <a:noFill/>
          </a:ln>
        </p:spPr>
      </p:pic>
      <p:pic>
        <p:nvPicPr>
          <p:cNvPr id="145" name="Google Shape;145;p23"/>
          <p:cNvPicPr preferRelativeResize="0"/>
          <p:nvPr/>
        </p:nvPicPr>
        <p:blipFill>
          <a:blip r:embed="rId4">
            <a:alphaModFix/>
          </a:blip>
          <a:stretch>
            <a:fillRect/>
          </a:stretch>
        </p:blipFill>
        <p:spPr>
          <a:xfrm>
            <a:off x="2576200" y="573249"/>
            <a:ext cx="1151550" cy="1022975"/>
          </a:xfrm>
          <a:prstGeom prst="rect">
            <a:avLst/>
          </a:prstGeom>
          <a:noFill/>
          <a:ln>
            <a:noFill/>
          </a:ln>
        </p:spPr>
      </p:pic>
      <p:pic>
        <p:nvPicPr>
          <p:cNvPr id="146" name="Google Shape;146;p23"/>
          <p:cNvPicPr preferRelativeResize="0"/>
          <p:nvPr/>
        </p:nvPicPr>
        <p:blipFill>
          <a:blip r:embed="rId5">
            <a:alphaModFix/>
          </a:blip>
          <a:stretch>
            <a:fillRect/>
          </a:stretch>
        </p:blipFill>
        <p:spPr>
          <a:xfrm>
            <a:off x="3935150" y="573248"/>
            <a:ext cx="901611" cy="1022976"/>
          </a:xfrm>
          <a:prstGeom prst="rect">
            <a:avLst/>
          </a:prstGeom>
          <a:noFill/>
          <a:ln>
            <a:noFill/>
          </a:ln>
        </p:spPr>
      </p:pic>
      <p:pic>
        <p:nvPicPr>
          <p:cNvPr id="147" name="Google Shape;147;p23"/>
          <p:cNvPicPr preferRelativeResize="0"/>
          <p:nvPr/>
        </p:nvPicPr>
        <p:blipFill>
          <a:blip r:embed="rId6">
            <a:alphaModFix/>
          </a:blip>
          <a:stretch>
            <a:fillRect/>
          </a:stretch>
        </p:blipFill>
        <p:spPr>
          <a:xfrm>
            <a:off x="5044150" y="583200"/>
            <a:ext cx="901600" cy="1003070"/>
          </a:xfrm>
          <a:prstGeom prst="rect">
            <a:avLst/>
          </a:prstGeom>
          <a:noFill/>
          <a:ln>
            <a:noFill/>
          </a:ln>
        </p:spPr>
      </p:pic>
      <p:pic>
        <p:nvPicPr>
          <p:cNvPr id="148" name="Google Shape;148;p23"/>
          <p:cNvPicPr preferRelativeResize="0"/>
          <p:nvPr/>
        </p:nvPicPr>
        <p:blipFill>
          <a:blip r:embed="rId7">
            <a:alphaModFix/>
          </a:blip>
          <a:stretch>
            <a:fillRect/>
          </a:stretch>
        </p:blipFill>
        <p:spPr>
          <a:xfrm>
            <a:off x="6115925" y="601349"/>
            <a:ext cx="1699800" cy="966750"/>
          </a:xfrm>
          <a:prstGeom prst="rect">
            <a:avLst/>
          </a:prstGeom>
          <a:noFill/>
          <a:ln>
            <a:noFill/>
          </a:ln>
        </p:spPr>
      </p:pic>
      <p:sp>
        <p:nvSpPr>
          <p:cNvPr id="149" name="Google Shape;149;p23"/>
          <p:cNvSpPr txBox="1"/>
          <p:nvPr/>
        </p:nvSpPr>
        <p:spPr>
          <a:xfrm>
            <a:off x="476400" y="1542136"/>
            <a:ext cx="57540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dk2"/>
                </a:solidFill>
              </a:rPr>
              <a:t>Blanco y Verde</a:t>
            </a:r>
            <a:r>
              <a:rPr lang="en" sz="1000">
                <a:solidFill>
                  <a:schemeClr val="dk2"/>
                </a:solidFill>
              </a:rPr>
              <a:t> (1959), Carmen Herrera</a:t>
            </a:r>
            <a:endParaRPr sz="1000">
              <a:solidFill>
                <a:schemeClr val="dk2"/>
              </a:solidFill>
            </a:endParaRPr>
          </a:p>
        </p:txBody>
      </p:sp>
      <p:pic>
        <p:nvPicPr>
          <p:cNvPr id="150" name="Google Shape;150;p23"/>
          <p:cNvPicPr preferRelativeResize="0"/>
          <p:nvPr/>
        </p:nvPicPr>
        <p:blipFill>
          <a:blip r:embed="rId8">
            <a:alphaModFix/>
          </a:blip>
          <a:stretch>
            <a:fillRect/>
          </a:stretch>
        </p:blipFill>
        <p:spPr>
          <a:xfrm>
            <a:off x="5742575" y="1854569"/>
            <a:ext cx="1064425" cy="1253056"/>
          </a:xfrm>
          <a:prstGeom prst="rect">
            <a:avLst/>
          </a:prstGeom>
          <a:noFill/>
          <a:ln>
            <a:noFill/>
          </a:ln>
        </p:spPr>
      </p:pic>
      <p:pic>
        <p:nvPicPr>
          <p:cNvPr id="151" name="Google Shape;151;p23"/>
          <p:cNvPicPr preferRelativeResize="0"/>
          <p:nvPr/>
        </p:nvPicPr>
        <p:blipFill>
          <a:blip r:embed="rId9">
            <a:alphaModFix/>
          </a:blip>
          <a:stretch>
            <a:fillRect/>
          </a:stretch>
        </p:blipFill>
        <p:spPr>
          <a:xfrm>
            <a:off x="543375" y="1878351"/>
            <a:ext cx="1064425" cy="1253050"/>
          </a:xfrm>
          <a:prstGeom prst="rect">
            <a:avLst/>
          </a:prstGeom>
          <a:noFill/>
          <a:ln>
            <a:noFill/>
          </a:ln>
        </p:spPr>
      </p:pic>
      <p:pic>
        <p:nvPicPr>
          <p:cNvPr id="152" name="Google Shape;152;p23"/>
          <p:cNvPicPr preferRelativeResize="0"/>
          <p:nvPr/>
        </p:nvPicPr>
        <p:blipFill>
          <a:blip r:embed="rId10">
            <a:alphaModFix/>
          </a:blip>
          <a:stretch>
            <a:fillRect/>
          </a:stretch>
        </p:blipFill>
        <p:spPr>
          <a:xfrm>
            <a:off x="1880400" y="1878350"/>
            <a:ext cx="1064425" cy="1253545"/>
          </a:xfrm>
          <a:prstGeom prst="rect">
            <a:avLst/>
          </a:prstGeom>
          <a:noFill/>
          <a:ln>
            <a:noFill/>
          </a:ln>
        </p:spPr>
      </p:pic>
      <p:pic>
        <p:nvPicPr>
          <p:cNvPr id="153" name="Google Shape;153;p23"/>
          <p:cNvPicPr preferRelativeResize="0"/>
          <p:nvPr/>
        </p:nvPicPr>
        <p:blipFill>
          <a:blip r:embed="rId11">
            <a:alphaModFix/>
          </a:blip>
          <a:stretch>
            <a:fillRect/>
          </a:stretch>
        </p:blipFill>
        <p:spPr>
          <a:xfrm>
            <a:off x="4405551" y="1878344"/>
            <a:ext cx="1064425" cy="1253056"/>
          </a:xfrm>
          <a:prstGeom prst="rect">
            <a:avLst/>
          </a:prstGeom>
          <a:noFill/>
          <a:ln>
            <a:noFill/>
          </a:ln>
        </p:spPr>
      </p:pic>
      <p:pic>
        <p:nvPicPr>
          <p:cNvPr id="154" name="Google Shape;154;p23"/>
          <p:cNvPicPr preferRelativeResize="0"/>
          <p:nvPr/>
        </p:nvPicPr>
        <p:blipFill>
          <a:blip r:embed="rId12">
            <a:alphaModFix/>
          </a:blip>
          <a:stretch>
            <a:fillRect/>
          </a:stretch>
        </p:blipFill>
        <p:spPr>
          <a:xfrm>
            <a:off x="3142975" y="1878594"/>
            <a:ext cx="1064425" cy="1253069"/>
          </a:xfrm>
          <a:prstGeom prst="rect">
            <a:avLst/>
          </a:prstGeom>
          <a:noFill/>
          <a:ln>
            <a:noFill/>
          </a:ln>
        </p:spPr>
      </p:pic>
      <p:pic>
        <p:nvPicPr>
          <p:cNvPr id="155" name="Google Shape;155;p23"/>
          <p:cNvPicPr preferRelativeResize="0"/>
          <p:nvPr/>
        </p:nvPicPr>
        <p:blipFill>
          <a:blip r:embed="rId13">
            <a:alphaModFix/>
          </a:blip>
          <a:stretch>
            <a:fillRect/>
          </a:stretch>
        </p:blipFill>
        <p:spPr>
          <a:xfrm>
            <a:off x="7079600" y="1854575"/>
            <a:ext cx="1041500" cy="1226552"/>
          </a:xfrm>
          <a:prstGeom prst="rect">
            <a:avLst/>
          </a:prstGeom>
          <a:noFill/>
          <a:ln>
            <a:noFill/>
          </a:ln>
        </p:spPr>
      </p:pic>
      <p:sp>
        <p:nvSpPr>
          <p:cNvPr id="156" name="Google Shape;156;p23"/>
          <p:cNvSpPr txBox="1"/>
          <p:nvPr/>
        </p:nvSpPr>
        <p:spPr>
          <a:xfrm>
            <a:off x="543375" y="3070391"/>
            <a:ext cx="57540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dk2"/>
                </a:solidFill>
              </a:rPr>
              <a:t>Chatham Series</a:t>
            </a:r>
            <a:r>
              <a:rPr lang="en" sz="1000">
                <a:solidFill>
                  <a:schemeClr val="dk2"/>
                </a:solidFill>
              </a:rPr>
              <a:t> (1971), Ellsworth Kelly</a:t>
            </a:r>
            <a:endParaRPr sz="1000">
              <a:solidFill>
                <a:schemeClr val="dk2"/>
              </a:solidFill>
            </a:endParaRPr>
          </a:p>
        </p:txBody>
      </p:sp>
      <p:pic>
        <p:nvPicPr>
          <p:cNvPr id="157" name="Google Shape;157;p23"/>
          <p:cNvPicPr preferRelativeResize="0"/>
          <p:nvPr/>
        </p:nvPicPr>
        <p:blipFill>
          <a:blip r:embed="rId14">
            <a:alphaModFix/>
          </a:blip>
          <a:stretch>
            <a:fillRect/>
          </a:stretch>
        </p:blipFill>
        <p:spPr>
          <a:xfrm>
            <a:off x="5572425" y="3439426"/>
            <a:ext cx="1615450" cy="1123224"/>
          </a:xfrm>
          <a:prstGeom prst="rect">
            <a:avLst/>
          </a:prstGeom>
          <a:noFill/>
          <a:ln>
            <a:noFill/>
          </a:ln>
        </p:spPr>
      </p:pic>
      <p:pic>
        <p:nvPicPr>
          <p:cNvPr id="158" name="Google Shape;158;p23"/>
          <p:cNvPicPr preferRelativeResize="0"/>
          <p:nvPr/>
        </p:nvPicPr>
        <p:blipFill>
          <a:blip r:embed="rId15">
            <a:alphaModFix/>
          </a:blip>
          <a:stretch>
            <a:fillRect/>
          </a:stretch>
        </p:blipFill>
        <p:spPr>
          <a:xfrm>
            <a:off x="7267800" y="3439425"/>
            <a:ext cx="1607448" cy="1123224"/>
          </a:xfrm>
          <a:prstGeom prst="rect">
            <a:avLst/>
          </a:prstGeom>
          <a:noFill/>
          <a:ln>
            <a:noFill/>
          </a:ln>
        </p:spPr>
      </p:pic>
      <p:pic>
        <p:nvPicPr>
          <p:cNvPr id="159" name="Google Shape;159;p23"/>
          <p:cNvPicPr preferRelativeResize="0"/>
          <p:nvPr/>
        </p:nvPicPr>
        <p:blipFill>
          <a:blip r:embed="rId16">
            <a:alphaModFix/>
          </a:blip>
          <a:stretch>
            <a:fillRect/>
          </a:stretch>
        </p:blipFill>
        <p:spPr>
          <a:xfrm>
            <a:off x="2161700" y="3460410"/>
            <a:ext cx="1607448" cy="1121184"/>
          </a:xfrm>
          <a:prstGeom prst="rect">
            <a:avLst/>
          </a:prstGeom>
          <a:noFill/>
          <a:ln>
            <a:noFill/>
          </a:ln>
        </p:spPr>
      </p:pic>
      <p:pic>
        <p:nvPicPr>
          <p:cNvPr id="160" name="Google Shape;160;p23"/>
          <p:cNvPicPr preferRelativeResize="0"/>
          <p:nvPr/>
        </p:nvPicPr>
        <p:blipFill>
          <a:blip r:embed="rId17">
            <a:alphaModFix/>
          </a:blip>
          <a:stretch>
            <a:fillRect/>
          </a:stretch>
        </p:blipFill>
        <p:spPr>
          <a:xfrm>
            <a:off x="3877062" y="3414027"/>
            <a:ext cx="1615448" cy="1142924"/>
          </a:xfrm>
          <a:prstGeom prst="rect">
            <a:avLst/>
          </a:prstGeom>
          <a:noFill/>
          <a:ln>
            <a:noFill/>
          </a:ln>
        </p:spPr>
      </p:pic>
      <p:pic>
        <p:nvPicPr>
          <p:cNvPr id="161" name="Google Shape;161;p23"/>
          <p:cNvPicPr preferRelativeResize="0"/>
          <p:nvPr/>
        </p:nvPicPr>
        <p:blipFill>
          <a:blip r:embed="rId18">
            <a:alphaModFix/>
          </a:blip>
          <a:stretch>
            <a:fillRect/>
          </a:stretch>
        </p:blipFill>
        <p:spPr>
          <a:xfrm>
            <a:off x="543375" y="3470000"/>
            <a:ext cx="1558964" cy="1102001"/>
          </a:xfrm>
          <a:prstGeom prst="rect">
            <a:avLst/>
          </a:prstGeom>
          <a:noFill/>
          <a:ln>
            <a:noFill/>
          </a:ln>
        </p:spPr>
      </p:pic>
      <p:sp>
        <p:nvSpPr>
          <p:cNvPr id="162" name="Google Shape;162;p23"/>
          <p:cNvSpPr txBox="1"/>
          <p:nvPr/>
        </p:nvSpPr>
        <p:spPr>
          <a:xfrm>
            <a:off x="543375" y="4526673"/>
            <a:ext cx="5754000" cy="2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000">
                <a:solidFill>
                  <a:schemeClr val="dk2"/>
                </a:solidFill>
              </a:rPr>
              <a:t>Black</a:t>
            </a:r>
            <a:r>
              <a:rPr i="1" lang="en" sz="1000">
                <a:solidFill>
                  <a:schemeClr val="dk2"/>
                </a:solidFill>
              </a:rPr>
              <a:t> Series I</a:t>
            </a:r>
            <a:r>
              <a:rPr lang="en" sz="1000">
                <a:solidFill>
                  <a:schemeClr val="dk2"/>
                </a:solidFill>
              </a:rPr>
              <a:t> (1967), Frank Stella</a:t>
            </a:r>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8" name="Google Shape;16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Real-Time Gouache Tutorials (Patreon): https://www.patreon.com/jesschung&#10;Skillshare classes: https://www.skillshare.com/en/r/user/jesschung&#10;Newsletter: http://eepurl.com/icxviT&#10;&#10;This is a gouache 101 series that was commissioned by Strathmore. I originally made four videos for them but I have combined them into one here. You can find the original four over on Strathmore's YouTube channel. This video covers materials for gouache, basic techniques, detail techniques and painting some mini landscapes. &#10;&#10;Check out Strathmore's channel for more art education videos: https://www.youtube.com/user/StrathmoreArtist&#10;&#10;For more real time tutorials and a more in-depth look into my painting process, feel free to check out my Patreon. All tutorials come with a full voiceover (usually live as I paint) so you can paint along with me as I take you through a painting step-by-step. Browse the library of real time tutorials here: https://www.jesschung.com/patreon&#10;&#10;✦ MATERIALS USED ✦&#10;‣ Maimeri gouache: https://amzn.to/3ga40MF (US) https://www.maimeri.it/en/products/gouache/maimeri-gouache.html&#10;‣ Strathmore Ready Cut watercolor paper: https://amzn.to/3gdVL2h (US) https://www.strathmoreartist.com/paint-watercolor/id-500-series-ready-cut-watercolor.html&#10;‣ Princeton Velvetouch Brushes: https://www.princetonbrush.com/velvetouch-series-3950-princeton-brush-company-brush-3950/&#10;‣ Princeton Aqua Elite 1/2&quot; angular shader (100% synthetic): https://amzn.to/32otPAP (US)&#10;‣ Princeton Neptune round brush size 6 (100% synthetic): https://amzn.to/3jURMY4 (US) https://bit.ly/3hQCd4U&#10;&#10;✦ PATREON - REAL-TIME TUTORIALS ✦&#10;https://www.jesschung.com/patreon&#10;&#10;✦ SKILLSHARE CLASSES✦&#10;https://www.skillshare.com/en/r/user/jesschung&#10;&#10;✦ SHOP ✦&#10;https://www.jesschung.com&#10;&#10;✦ INSTAGRAM ✦&#10;https://www.instagram.com/jesschungart&#10;&#10;✦ ART SUPPLIES ✦ &#10;https://www.amazon.com/shop/jesschungart&#10;https://www.jesschung.com/supplies&#10;&#10;Timestamps:&#10;00:00 What is gouache&#10;01:52 Materials&#10;03:50 Basic techniques: consistency&#10;05:41 Basic techniques: layering&#10;06:57 Basic techniques: blending&#10;08:58 Detail techniques&#10;12:02 Painting landscapes&#10;&#10;✦ VIDEO ✦&#10;📷 Canon m50: https://amzn.to/2MmK2lB (US) https://amzn.to/2ZUnMCT (AU)&#10;📷 Canon g7x mark ii: https://amzn.to/2PJZDwU (US) https://amzn.to/31toEiP (AU)&#10;💻 Final Cut Pro&#10;🎙 Blue Yeti: https://amzn.to/38YGygJ (US) https://amzn.to/38euEjy (AU)&#10;🎵Music by Liles Music - Shopping with Bae - https://thmatc.co/?l=38612F4A&#10;&#10;*The gouache, paper and Velvetouch brushes used in this video were supplied by to me by the company for free&#10;&#10;**All Amazon links are affiliate links, which means if you purchase something using the links I will earn a small commission off that sale (at no extra cost to you). Thanks for your support! :)" id="169" name="Google Shape;169;p24" title="INTRODUCTION TO GOUACHE | A Beginners Guide - Materials, Blending, Techniques and more">
            <a:hlinkClick r:id="rId3"/>
          </p:cNvPr>
          <p:cNvPicPr preferRelativeResize="0"/>
          <p:nvPr/>
        </p:nvPicPr>
        <p:blipFill>
          <a:blip r:embed="rId4">
            <a:alphaModFix/>
          </a:blip>
          <a:stretch>
            <a:fillRect/>
          </a:stretch>
        </p:blipFill>
        <p:spPr>
          <a:xfrm>
            <a:off x="886525" y="445028"/>
            <a:ext cx="7370950" cy="4146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type="title"/>
          </p:nvPr>
        </p:nvSpPr>
        <p:spPr>
          <a:xfrm>
            <a:off x="3987450" y="445025"/>
            <a:ext cx="140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Rubric</a:t>
            </a:r>
            <a:endParaRPr/>
          </a:p>
        </p:txBody>
      </p:sp>
      <p:sp>
        <p:nvSpPr>
          <p:cNvPr id="175" name="Google Shape;175;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6" name="Google Shape;176;p25" title="rubricex.png"/>
          <p:cNvPicPr preferRelativeResize="0"/>
          <p:nvPr/>
        </p:nvPicPr>
        <p:blipFill>
          <a:blip r:embed="rId3">
            <a:alphaModFix/>
          </a:blip>
          <a:stretch>
            <a:fillRect/>
          </a:stretch>
        </p:blipFill>
        <p:spPr>
          <a:xfrm>
            <a:off x="1864102" y="1017725"/>
            <a:ext cx="5415799" cy="40937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7" name="Google Shape;67;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8" name="Google Shape;68;p14" title="flounder.png"/>
          <p:cNvPicPr preferRelativeResize="0"/>
          <p:nvPr/>
        </p:nvPicPr>
        <p:blipFill>
          <a:blip r:embed="rId3">
            <a:alphaModFix/>
          </a:blip>
          <a:stretch>
            <a:fillRect/>
          </a:stretch>
        </p:blipFill>
        <p:spPr>
          <a:xfrm>
            <a:off x="350475" y="795401"/>
            <a:ext cx="3156400" cy="3773475"/>
          </a:xfrm>
          <a:prstGeom prst="rect">
            <a:avLst/>
          </a:prstGeom>
          <a:noFill/>
          <a:ln>
            <a:noFill/>
          </a:ln>
        </p:spPr>
      </p:pic>
      <p:pic>
        <p:nvPicPr>
          <p:cNvPr id="69" name="Google Shape;69;p14" title="littlemermaid.png"/>
          <p:cNvPicPr preferRelativeResize="0"/>
          <p:nvPr/>
        </p:nvPicPr>
        <p:blipFill>
          <a:blip r:embed="rId4">
            <a:alphaModFix/>
          </a:blip>
          <a:stretch>
            <a:fillRect/>
          </a:stretch>
        </p:blipFill>
        <p:spPr>
          <a:xfrm>
            <a:off x="3717247" y="1241650"/>
            <a:ext cx="5185100" cy="293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5" name="Google Shape;75;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6" name="Google Shape;76;p15" title="elmo.png"/>
          <p:cNvPicPr preferRelativeResize="0"/>
          <p:nvPr/>
        </p:nvPicPr>
        <p:blipFill>
          <a:blip r:embed="rId3">
            <a:alphaModFix/>
          </a:blip>
          <a:stretch>
            <a:fillRect/>
          </a:stretch>
        </p:blipFill>
        <p:spPr>
          <a:xfrm>
            <a:off x="547500" y="888435"/>
            <a:ext cx="1998075" cy="3944500"/>
          </a:xfrm>
          <a:prstGeom prst="rect">
            <a:avLst/>
          </a:prstGeom>
          <a:noFill/>
          <a:ln>
            <a:noFill/>
          </a:ln>
        </p:spPr>
      </p:pic>
      <p:pic>
        <p:nvPicPr>
          <p:cNvPr id="77" name="Google Shape;77;p15" title="sesamestreet.png"/>
          <p:cNvPicPr preferRelativeResize="0"/>
          <p:nvPr/>
        </p:nvPicPr>
        <p:blipFill>
          <a:blip r:embed="rId4">
            <a:alphaModFix/>
          </a:blip>
          <a:stretch>
            <a:fillRect/>
          </a:stretch>
        </p:blipFill>
        <p:spPr>
          <a:xfrm>
            <a:off x="3097400" y="938763"/>
            <a:ext cx="5436700" cy="3843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Jeff Victor</a:t>
            </a:r>
            <a:endParaRPr/>
          </a:p>
        </p:txBody>
      </p:sp>
      <p:sp>
        <p:nvSpPr>
          <p:cNvPr id="83" name="Google Shape;8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6"/>
          <p:cNvPicPr preferRelativeResize="0"/>
          <p:nvPr/>
        </p:nvPicPr>
        <p:blipFill>
          <a:blip r:embed="rId3">
            <a:alphaModFix/>
          </a:blip>
          <a:stretch>
            <a:fillRect/>
          </a:stretch>
        </p:blipFill>
        <p:spPr>
          <a:xfrm>
            <a:off x="6107600" y="273375"/>
            <a:ext cx="2724700" cy="2724700"/>
          </a:xfrm>
          <a:prstGeom prst="rect">
            <a:avLst/>
          </a:prstGeom>
          <a:noFill/>
          <a:ln>
            <a:noFill/>
          </a:ln>
        </p:spPr>
      </p:pic>
      <p:pic>
        <p:nvPicPr>
          <p:cNvPr id="85" name="Google Shape;85;p16"/>
          <p:cNvPicPr preferRelativeResize="0"/>
          <p:nvPr/>
        </p:nvPicPr>
        <p:blipFill>
          <a:blip r:embed="rId4">
            <a:alphaModFix/>
          </a:blip>
          <a:stretch>
            <a:fillRect/>
          </a:stretch>
        </p:blipFill>
        <p:spPr>
          <a:xfrm>
            <a:off x="311700" y="2104125"/>
            <a:ext cx="2464750" cy="2464750"/>
          </a:xfrm>
          <a:prstGeom prst="rect">
            <a:avLst/>
          </a:prstGeom>
          <a:noFill/>
          <a:ln>
            <a:noFill/>
          </a:ln>
        </p:spPr>
      </p:pic>
      <p:pic>
        <p:nvPicPr>
          <p:cNvPr id="86" name="Google Shape;86;p16"/>
          <p:cNvPicPr preferRelativeResize="0"/>
          <p:nvPr/>
        </p:nvPicPr>
        <p:blipFill>
          <a:blip r:embed="rId5">
            <a:alphaModFix/>
          </a:blip>
          <a:stretch>
            <a:fillRect/>
          </a:stretch>
        </p:blipFill>
        <p:spPr>
          <a:xfrm>
            <a:off x="7403550" y="3140125"/>
            <a:ext cx="1428750" cy="1428750"/>
          </a:xfrm>
          <a:prstGeom prst="rect">
            <a:avLst/>
          </a:prstGeom>
          <a:noFill/>
          <a:ln>
            <a:noFill/>
          </a:ln>
        </p:spPr>
      </p:pic>
      <p:pic>
        <p:nvPicPr>
          <p:cNvPr id="87" name="Google Shape;87;p16"/>
          <p:cNvPicPr preferRelativeResize="0"/>
          <p:nvPr/>
        </p:nvPicPr>
        <p:blipFill>
          <a:blip r:embed="rId6">
            <a:alphaModFix/>
          </a:blip>
          <a:stretch>
            <a:fillRect/>
          </a:stretch>
        </p:blipFill>
        <p:spPr>
          <a:xfrm>
            <a:off x="2402300" y="1114168"/>
            <a:ext cx="3459650" cy="33489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Abstract Art vs Minimalism</a:t>
            </a:r>
            <a:endParaRPr/>
          </a:p>
        </p:txBody>
      </p:sp>
      <p:sp>
        <p:nvSpPr>
          <p:cNvPr id="93" name="Google Shape;93;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-Abstract Art: emphasis on visual elements such as form, line, and color to convey emotions or ideas. It does not intend to portray an accurate representation, but rather to invoke emotion.</a:t>
            </a:r>
            <a:endParaRPr/>
          </a:p>
          <a:p>
            <a:pPr indent="0" lvl="0" marL="0" rtl="0" algn="l">
              <a:spcBef>
                <a:spcPts val="1200"/>
              </a:spcBef>
              <a:spcAft>
                <a:spcPts val="0"/>
              </a:spcAft>
              <a:buNone/>
            </a:pPr>
            <a:r>
              <a:rPr lang="en"/>
              <a:t>-Minimalism: a subset of abstract art that emphasizes the physical presence of the actual artwork. It focuses on simplicity, the reduction of form, and avoided narrative and symbolism. </a:t>
            </a:r>
            <a:endParaRPr/>
          </a:p>
          <a:p>
            <a:pPr indent="0" lvl="0" marL="0" rtl="0" algn="l">
              <a:spcBef>
                <a:spcPts val="1200"/>
              </a:spcBef>
              <a:spcAft>
                <a:spcPts val="0"/>
              </a:spcAft>
              <a:buNone/>
            </a:pPr>
            <a:r>
              <a:rPr lang="en"/>
              <a:t>Hard-edge: sharp, precise, contours between color areas.</a:t>
            </a:r>
            <a:endParaRPr/>
          </a:p>
          <a:p>
            <a:pPr indent="0" lvl="0" marL="0" rtl="0" algn="l">
              <a:spcBef>
                <a:spcPts val="1200"/>
              </a:spcBef>
              <a:spcAft>
                <a:spcPts val="0"/>
              </a:spcAft>
              <a:buNone/>
            </a:pPr>
            <a:r>
              <a:rPr lang="en"/>
              <a:t>Color-field painting: art style defined by large, flat expanses of color, often devoid of gesture and brushstrokes.</a:t>
            </a:r>
            <a:endParaRPr/>
          </a:p>
          <a:p>
            <a:pPr indent="0" lvl="0" marL="0" rtl="0" algn="l">
              <a:spcBef>
                <a:spcPts val="1200"/>
              </a:spcBef>
              <a:spcAft>
                <a:spcPts val="1200"/>
              </a:spcAft>
              <a:buNone/>
            </a:pPr>
            <a:r>
              <a:rPr lang="en"/>
              <a:t>Reductive art: art style that strips subject matter down to its essential elements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descr="It is what it is Meme (official full video)&#10;Donate to my PayPal -paypal.me/Theotaky&#10;&#10;Hey! Use Curve to combine your cards into one! Your money, made simple. Get £5 from us the first time you spend using your Curve card.&#10;&#10;Promocode: EKPMR25N&#10;&#10;http://www.curve.app/join#EKPMR25N" id="99" name="Google Shape;99;p18" title="It is what it is Meme (official full video)">
            <a:hlinkClick r:id="rId3"/>
          </p:cNvPr>
          <p:cNvPicPr preferRelativeResize="0"/>
          <p:nvPr/>
        </p:nvPicPr>
        <p:blipFill>
          <a:blip r:embed="rId4">
            <a:alphaModFix/>
          </a:blip>
          <a:stretch>
            <a:fillRect/>
          </a:stretch>
        </p:blipFill>
        <p:spPr>
          <a:xfrm>
            <a:off x="753315" y="423738"/>
            <a:ext cx="7637375" cy="4296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Ellsworth Kelly</a:t>
            </a:r>
            <a:endParaRPr/>
          </a:p>
        </p:txBody>
      </p:sp>
      <p:sp>
        <p:nvSpPr>
          <p:cNvPr id="105" name="Google Shape;10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6" name="Google Shape;106;p19"/>
          <p:cNvPicPr preferRelativeResize="0"/>
          <p:nvPr/>
        </p:nvPicPr>
        <p:blipFill>
          <a:blip r:embed="rId3">
            <a:alphaModFix/>
          </a:blip>
          <a:stretch>
            <a:fillRect/>
          </a:stretch>
        </p:blipFill>
        <p:spPr>
          <a:xfrm>
            <a:off x="6969975" y="218250"/>
            <a:ext cx="1591525" cy="2066925"/>
          </a:xfrm>
          <a:prstGeom prst="rect">
            <a:avLst/>
          </a:prstGeom>
          <a:noFill/>
          <a:ln>
            <a:noFill/>
          </a:ln>
        </p:spPr>
      </p:pic>
      <p:pic>
        <p:nvPicPr>
          <p:cNvPr id="107" name="Google Shape;107;p19"/>
          <p:cNvPicPr preferRelativeResize="0"/>
          <p:nvPr/>
        </p:nvPicPr>
        <p:blipFill>
          <a:blip r:embed="rId4">
            <a:alphaModFix/>
          </a:blip>
          <a:stretch>
            <a:fillRect/>
          </a:stretch>
        </p:blipFill>
        <p:spPr>
          <a:xfrm>
            <a:off x="237171" y="1801325"/>
            <a:ext cx="3146025" cy="3151775"/>
          </a:xfrm>
          <a:prstGeom prst="rect">
            <a:avLst/>
          </a:prstGeom>
          <a:noFill/>
          <a:ln>
            <a:noFill/>
          </a:ln>
        </p:spPr>
      </p:pic>
      <p:pic>
        <p:nvPicPr>
          <p:cNvPr id="108" name="Google Shape;108;p19"/>
          <p:cNvPicPr preferRelativeResize="0"/>
          <p:nvPr/>
        </p:nvPicPr>
        <p:blipFill>
          <a:blip r:embed="rId5">
            <a:alphaModFix/>
          </a:blip>
          <a:stretch>
            <a:fillRect/>
          </a:stretch>
        </p:blipFill>
        <p:spPr>
          <a:xfrm>
            <a:off x="3393038" y="2078500"/>
            <a:ext cx="3567100" cy="2874600"/>
          </a:xfrm>
          <a:prstGeom prst="rect">
            <a:avLst/>
          </a:prstGeom>
          <a:noFill/>
          <a:ln>
            <a:noFill/>
          </a:ln>
        </p:spPr>
      </p:pic>
      <p:pic>
        <p:nvPicPr>
          <p:cNvPr id="109" name="Google Shape;109;p19"/>
          <p:cNvPicPr preferRelativeResize="0"/>
          <p:nvPr/>
        </p:nvPicPr>
        <p:blipFill>
          <a:blip r:embed="rId6">
            <a:alphaModFix/>
          </a:blip>
          <a:stretch>
            <a:fillRect/>
          </a:stretch>
        </p:blipFill>
        <p:spPr>
          <a:xfrm>
            <a:off x="4173225" y="121475"/>
            <a:ext cx="2633680" cy="1896250"/>
          </a:xfrm>
          <a:prstGeom prst="rect">
            <a:avLst/>
          </a:prstGeom>
          <a:noFill/>
          <a:ln>
            <a:noFill/>
          </a:ln>
        </p:spPr>
      </p:pic>
      <p:pic>
        <p:nvPicPr>
          <p:cNvPr id="110" name="Google Shape;110;p19"/>
          <p:cNvPicPr preferRelativeResize="0"/>
          <p:nvPr/>
        </p:nvPicPr>
        <p:blipFill>
          <a:blip r:embed="rId7">
            <a:alphaModFix/>
          </a:blip>
          <a:stretch>
            <a:fillRect/>
          </a:stretch>
        </p:blipFill>
        <p:spPr>
          <a:xfrm>
            <a:off x="6960125" y="2285175"/>
            <a:ext cx="1951925" cy="2549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Etel Adnan</a:t>
            </a:r>
            <a:endParaRPr/>
          </a:p>
        </p:txBody>
      </p:sp>
      <p:sp>
        <p:nvSpPr>
          <p:cNvPr id="116" name="Google Shape;11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7" name="Google Shape;117;p20"/>
          <p:cNvPicPr preferRelativeResize="0"/>
          <p:nvPr/>
        </p:nvPicPr>
        <p:blipFill>
          <a:blip r:embed="rId3">
            <a:alphaModFix/>
          </a:blip>
          <a:stretch>
            <a:fillRect/>
          </a:stretch>
        </p:blipFill>
        <p:spPr>
          <a:xfrm>
            <a:off x="5862812" y="2787850"/>
            <a:ext cx="2877597" cy="2246424"/>
          </a:xfrm>
          <a:prstGeom prst="rect">
            <a:avLst/>
          </a:prstGeom>
          <a:noFill/>
          <a:ln>
            <a:noFill/>
          </a:ln>
        </p:spPr>
      </p:pic>
      <p:pic>
        <p:nvPicPr>
          <p:cNvPr id="118" name="Google Shape;118;p20"/>
          <p:cNvPicPr preferRelativeResize="0"/>
          <p:nvPr/>
        </p:nvPicPr>
        <p:blipFill>
          <a:blip r:embed="rId4">
            <a:alphaModFix/>
          </a:blip>
          <a:stretch>
            <a:fillRect/>
          </a:stretch>
        </p:blipFill>
        <p:spPr>
          <a:xfrm>
            <a:off x="2873189" y="2406725"/>
            <a:ext cx="2845174" cy="2322375"/>
          </a:xfrm>
          <a:prstGeom prst="rect">
            <a:avLst/>
          </a:prstGeom>
          <a:noFill/>
          <a:ln>
            <a:noFill/>
          </a:ln>
        </p:spPr>
      </p:pic>
      <p:pic>
        <p:nvPicPr>
          <p:cNvPr id="119" name="Google Shape;119;p20"/>
          <p:cNvPicPr preferRelativeResize="0"/>
          <p:nvPr/>
        </p:nvPicPr>
        <p:blipFill rotWithShape="1">
          <a:blip r:embed="rId5">
            <a:alphaModFix/>
          </a:blip>
          <a:srcRect b="0" l="28131" r="27832" t="0"/>
          <a:stretch/>
        </p:blipFill>
        <p:spPr>
          <a:xfrm>
            <a:off x="84775" y="1152465"/>
            <a:ext cx="2721449" cy="3476036"/>
          </a:xfrm>
          <a:prstGeom prst="rect">
            <a:avLst/>
          </a:prstGeom>
          <a:noFill/>
          <a:ln>
            <a:noFill/>
          </a:ln>
        </p:spPr>
      </p:pic>
      <p:pic>
        <p:nvPicPr>
          <p:cNvPr id="120" name="Google Shape;120;p20"/>
          <p:cNvPicPr preferRelativeResize="0"/>
          <p:nvPr/>
        </p:nvPicPr>
        <p:blipFill>
          <a:blip r:embed="rId6">
            <a:alphaModFix/>
          </a:blip>
          <a:stretch>
            <a:fillRect/>
          </a:stretch>
        </p:blipFill>
        <p:spPr>
          <a:xfrm>
            <a:off x="2873200" y="119990"/>
            <a:ext cx="2763525" cy="2159510"/>
          </a:xfrm>
          <a:prstGeom prst="rect">
            <a:avLst/>
          </a:prstGeom>
          <a:noFill/>
          <a:ln>
            <a:noFill/>
          </a:ln>
        </p:spPr>
      </p:pic>
      <p:pic>
        <p:nvPicPr>
          <p:cNvPr id="121" name="Google Shape;121;p20"/>
          <p:cNvPicPr preferRelativeResize="0"/>
          <p:nvPr/>
        </p:nvPicPr>
        <p:blipFill>
          <a:blip r:embed="rId7">
            <a:alphaModFix/>
          </a:blip>
          <a:stretch>
            <a:fillRect/>
          </a:stretch>
        </p:blipFill>
        <p:spPr>
          <a:xfrm>
            <a:off x="6285100" y="88050"/>
            <a:ext cx="2033025" cy="256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Carmen Herrera</a:t>
            </a:r>
            <a:endParaRPr/>
          </a:p>
        </p:txBody>
      </p:sp>
      <p:sp>
        <p:nvSpPr>
          <p:cNvPr id="127" name="Google Shape;127;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1"/>
          <p:cNvPicPr preferRelativeResize="0"/>
          <p:nvPr/>
        </p:nvPicPr>
        <p:blipFill>
          <a:blip r:embed="rId3">
            <a:alphaModFix/>
          </a:blip>
          <a:stretch>
            <a:fillRect/>
          </a:stretch>
        </p:blipFill>
        <p:spPr>
          <a:xfrm>
            <a:off x="311700" y="1017725"/>
            <a:ext cx="2468524" cy="1862924"/>
          </a:xfrm>
          <a:prstGeom prst="rect">
            <a:avLst/>
          </a:prstGeom>
          <a:noFill/>
          <a:ln>
            <a:noFill/>
          </a:ln>
        </p:spPr>
      </p:pic>
      <p:pic>
        <p:nvPicPr>
          <p:cNvPr id="129" name="Google Shape;129;p21"/>
          <p:cNvPicPr preferRelativeResize="0"/>
          <p:nvPr/>
        </p:nvPicPr>
        <p:blipFill rotWithShape="1">
          <a:blip r:embed="rId4">
            <a:alphaModFix/>
          </a:blip>
          <a:srcRect b="24518" l="0" r="0" t="16741"/>
          <a:stretch/>
        </p:blipFill>
        <p:spPr>
          <a:xfrm>
            <a:off x="3318200" y="3211700"/>
            <a:ext cx="4397573" cy="1808801"/>
          </a:xfrm>
          <a:prstGeom prst="rect">
            <a:avLst/>
          </a:prstGeom>
          <a:noFill/>
          <a:ln>
            <a:noFill/>
          </a:ln>
        </p:spPr>
      </p:pic>
      <p:pic>
        <p:nvPicPr>
          <p:cNvPr id="130" name="Google Shape;130;p21"/>
          <p:cNvPicPr preferRelativeResize="0"/>
          <p:nvPr/>
        </p:nvPicPr>
        <p:blipFill>
          <a:blip r:embed="rId5">
            <a:alphaModFix/>
          </a:blip>
          <a:stretch>
            <a:fillRect/>
          </a:stretch>
        </p:blipFill>
        <p:spPr>
          <a:xfrm>
            <a:off x="366475" y="3174475"/>
            <a:ext cx="2358973" cy="1774974"/>
          </a:xfrm>
          <a:prstGeom prst="rect">
            <a:avLst/>
          </a:prstGeom>
          <a:noFill/>
          <a:ln>
            <a:noFill/>
          </a:ln>
        </p:spPr>
      </p:pic>
      <p:pic>
        <p:nvPicPr>
          <p:cNvPr id="131" name="Google Shape;131;p21"/>
          <p:cNvPicPr preferRelativeResize="0"/>
          <p:nvPr/>
        </p:nvPicPr>
        <p:blipFill>
          <a:blip r:embed="rId6">
            <a:alphaModFix/>
          </a:blip>
          <a:stretch>
            <a:fillRect/>
          </a:stretch>
        </p:blipFill>
        <p:spPr>
          <a:xfrm>
            <a:off x="3252850" y="465088"/>
            <a:ext cx="2358975" cy="2358975"/>
          </a:xfrm>
          <a:prstGeom prst="rect">
            <a:avLst/>
          </a:prstGeom>
          <a:noFill/>
          <a:ln>
            <a:noFill/>
          </a:ln>
        </p:spPr>
      </p:pic>
      <p:pic>
        <p:nvPicPr>
          <p:cNvPr id="132" name="Google Shape;132;p21"/>
          <p:cNvPicPr preferRelativeResize="0"/>
          <p:nvPr/>
        </p:nvPicPr>
        <p:blipFill>
          <a:blip r:embed="rId7">
            <a:alphaModFix/>
          </a:blip>
          <a:stretch>
            <a:fillRect/>
          </a:stretch>
        </p:blipFill>
        <p:spPr>
          <a:xfrm>
            <a:off x="6084451" y="144125"/>
            <a:ext cx="2644826" cy="30008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