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y="5143500" cx="9144000"/>
  <p:notesSz cx="6858000" cy="9144000"/>
  <p:embeddedFontLst>
    <p:embeddedFont>
      <p:font typeface="Montserrat SemiBold"/>
      <p:regular r:id="rId20"/>
      <p:bold r:id="rId21"/>
      <p:italic r:id="rId22"/>
      <p:boldItalic r:id="rId23"/>
    </p:embeddedFont>
    <p:embeddedFont>
      <p:font typeface="Montserrat"/>
      <p:regular r:id="rId24"/>
      <p:bold r:id="rId25"/>
      <p:italic r:id="rId26"/>
      <p:boldItalic r:id="rId27"/>
    </p:embeddedFont>
    <p:embeddedFont>
      <p:font typeface="Montserrat Medium"/>
      <p:regular r:id="rId28"/>
      <p:bold r:id="rId29"/>
      <p:italic r:id="rId30"/>
      <p:boldItalic r:id="rId31"/>
    </p:embeddedFont>
    <p:embeddedFont>
      <p:font typeface="Poppins SemiBold"/>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SemiBold-regular.fntdata"/><Relationship Id="rId22" Type="http://schemas.openxmlformats.org/officeDocument/2006/relationships/font" Target="fonts/MontserratSemiBold-italic.fntdata"/><Relationship Id="rId21" Type="http://schemas.openxmlformats.org/officeDocument/2006/relationships/font" Target="fonts/MontserratSemiBold-bold.fntdata"/><Relationship Id="rId24" Type="http://schemas.openxmlformats.org/officeDocument/2006/relationships/font" Target="fonts/Montserrat-regular.fntdata"/><Relationship Id="rId23" Type="http://schemas.openxmlformats.org/officeDocument/2006/relationships/font" Target="fonts/MontserratSemiBold-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MontserratMedium-regular.fntdata"/><Relationship Id="rId27" Type="http://schemas.openxmlformats.org/officeDocument/2006/relationships/font" Target="fonts/Montserrat-bol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Medium-bold.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MontserratMedium-boldItalic.fntdata"/><Relationship Id="rId30" Type="http://schemas.openxmlformats.org/officeDocument/2006/relationships/font" Target="fonts/MontserratMedium-italic.fntdata"/><Relationship Id="rId11" Type="http://schemas.openxmlformats.org/officeDocument/2006/relationships/slide" Target="slides/slide6.xml"/><Relationship Id="rId33" Type="http://schemas.openxmlformats.org/officeDocument/2006/relationships/font" Target="fonts/PoppinsSemiBold-bold.fntdata"/><Relationship Id="rId10" Type="http://schemas.openxmlformats.org/officeDocument/2006/relationships/slide" Target="slides/slide5.xml"/><Relationship Id="rId32" Type="http://schemas.openxmlformats.org/officeDocument/2006/relationships/font" Target="fonts/PoppinsSemiBold-regular.fntdata"/><Relationship Id="rId13" Type="http://schemas.openxmlformats.org/officeDocument/2006/relationships/slide" Target="slides/slide8.xml"/><Relationship Id="rId35" Type="http://schemas.openxmlformats.org/officeDocument/2006/relationships/font" Target="fonts/PoppinsSemiBold-boldItalic.fntdata"/><Relationship Id="rId12" Type="http://schemas.openxmlformats.org/officeDocument/2006/relationships/slide" Target="slides/slide7.xml"/><Relationship Id="rId34" Type="http://schemas.openxmlformats.org/officeDocument/2006/relationships/font" Target="fonts/PoppinsSemi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3e5d51a310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3e5d51a310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3e5d51a310d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3e5d51a310d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e5d51a310d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e5d51a310d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e5d51a310d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3e5d51a310d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e5d51a310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3e5d51a310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e5d51a310d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e5d51a310d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g3e5d51a310d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3e5d51a310d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3e5d51a310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3e5d51a310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3e5d51a310d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3e5d51a310d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e5d51a310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e5d51a310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3e5d51a310d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3e5d51a310d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e5d51a310d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3e5d51a310d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e5d51a310d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3e5d51a310d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23.jpg"/><Relationship Id="rId4" Type="http://schemas.openxmlformats.org/officeDocument/2006/relationships/image" Target="../media/image18.png"/><Relationship Id="rId5"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0.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hyperlink" Target="https://youtu.be/_tw51Eh9vcw?si=nS0uq0jWPsPky7Er" TargetMode="External"/><Relationship Id="rId10" Type="http://schemas.openxmlformats.org/officeDocument/2006/relationships/hyperlink" Target="https://youtu.be/ONReZvJ7F24?si=UoF1xS7DoaFX1YUB" TargetMode="External"/><Relationship Id="rId9" Type="http://schemas.openxmlformats.org/officeDocument/2006/relationships/hyperlink" Target="https://youtu.be/ONReZvJ7F24?si=UoF1xS7DoaFX1YUB" TargetMode="External"/><Relationship Id="rId5" Type="http://schemas.openxmlformats.org/officeDocument/2006/relationships/hyperlink" Target="https://youtu.be/_tw51Eh9vcw?si=nS0uq0jWPsPky7Er" TargetMode="External"/><Relationship Id="rId6" Type="http://schemas.openxmlformats.org/officeDocument/2006/relationships/hyperlink" Target="https://youtu.be/0JTazf7tH44?si=GBjZEzCXjKQt5xot" TargetMode="External"/><Relationship Id="rId7" Type="http://schemas.openxmlformats.org/officeDocument/2006/relationships/hyperlink" Target="https://youtu.be/0JTazf7tH44?si=GBjZEzCXjKQt5xot" TargetMode="External"/><Relationship Id="rId8" Type="http://schemas.openxmlformats.org/officeDocument/2006/relationships/hyperlink" Target="https://youtu.be/ONReZvJ7F24?si=UoF1xS7DoaFX1YUB"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3"/>
          <p:cNvSpPr txBox="1"/>
          <p:nvPr>
            <p:ph idx="1" type="subTitle"/>
          </p:nvPr>
        </p:nvSpPr>
        <p:spPr>
          <a:xfrm>
            <a:off x="1547100" y="1918825"/>
            <a:ext cx="63213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55" name="Google Shape;55;p13"/>
          <p:cNvSpPr/>
          <p:nvPr/>
        </p:nvSpPr>
        <p:spPr>
          <a:xfrm>
            <a:off x="2563200" y="1736575"/>
            <a:ext cx="4017600" cy="1287900"/>
          </a:xfrm>
          <a:prstGeom prst="rect">
            <a:avLst/>
          </a:prstGeom>
          <a:solidFill>
            <a:schemeClr val="lt2"/>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6" name="Google Shape;56;p13"/>
          <p:cNvSpPr txBox="1"/>
          <p:nvPr/>
        </p:nvSpPr>
        <p:spPr>
          <a:xfrm>
            <a:off x="3026550" y="2056525"/>
            <a:ext cx="3362400" cy="92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200">
                <a:solidFill>
                  <a:schemeClr val="dk2"/>
                </a:solidFill>
                <a:latin typeface="Poppins SemiBold"/>
                <a:ea typeface="Poppins SemiBold"/>
                <a:cs typeface="Poppins SemiBold"/>
                <a:sym typeface="Poppins SemiBold"/>
              </a:rPr>
              <a:t>Impressionism</a:t>
            </a:r>
            <a:endParaRPr sz="3200">
              <a:solidFill>
                <a:schemeClr val="dk2"/>
              </a:solidFill>
              <a:latin typeface="Poppins SemiBold"/>
              <a:ea typeface="Poppins SemiBold"/>
              <a:cs typeface="Poppins SemiBold"/>
              <a:sym typeface="Poppins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descr="adfasdfasdfasdf" id="142" name="Google Shape;142;p22"/>
          <p:cNvPicPr preferRelativeResize="0"/>
          <p:nvPr/>
        </p:nvPicPr>
        <p:blipFill>
          <a:blip r:embed="rId3">
            <a:alphaModFix/>
          </a:blip>
          <a:stretch>
            <a:fillRect/>
          </a:stretch>
        </p:blipFill>
        <p:spPr>
          <a:xfrm>
            <a:off x="0" y="0"/>
            <a:ext cx="5870125" cy="4838700"/>
          </a:xfrm>
          <a:prstGeom prst="rect">
            <a:avLst/>
          </a:prstGeom>
          <a:noFill/>
          <a:ln>
            <a:noFill/>
          </a:ln>
        </p:spPr>
      </p:pic>
      <p:sp>
        <p:nvSpPr>
          <p:cNvPr id="143" name="Google Shape;143;p22"/>
          <p:cNvSpPr txBox="1"/>
          <p:nvPr/>
        </p:nvSpPr>
        <p:spPr>
          <a:xfrm>
            <a:off x="74925" y="4837418"/>
            <a:ext cx="57951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2"/>
                </a:solidFill>
                <a:latin typeface="Montserrat"/>
                <a:ea typeface="Montserrat"/>
                <a:cs typeface="Montserrat"/>
                <a:sym typeface="Montserrat"/>
              </a:rPr>
              <a:t>Snowy </a:t>
            </a:r>
            <a:r>
              <a:rPr i="1" lang="en" sz="1100">
                <a:solidFill>
                  <a:schemeClr val="dk2"/>
                </a:solidFill>
                <a:latin typeface="Montserrat"/>
                <a:ea typeface="Montserrat"/>
                <a:cs typeface="Montserrat"/>
                <a:sym typeface="Montserrat"/>
              </a:rPr>
              <a:t>Road</a:t>
            </a:r>
            <a:r>
              <a:rPr i="1" lang="en" sz="1100">
                <a:solidFill>
                  <a:schemeClr val="dk2"/>
                </a:solidFill>
                <a:latin typeface="Montserrat"/>
                <a:ea typeface="Montserrat"/>
                <a:cs typeface="Montserrat"/>
                <a:sym typeface="Montserrat"/>
              </a:rPr>
              <a:t> with House, Surroundings of Erragny</a:t>
            </a:r>
            <a:r>
              <a:rPr lang="en" sz="1100">
                <a:solidFill>
                  <a:schemeClr val="dk2"/>
                </a:solidFill>
                <a:latin typeface="Montserrat"/>
                <a:ea typeface="Montserrat"/>
                <a:cs typeface="Montserrat"/>
                <a:sym typeface="Montserrat"/>
              </a:rPr>
              <a:t> (1885) by Camille Pissarro</a:t>
            </a:r>
            <a:endParaRPr sz="1100">
              <a:solidFill>
                <a:schemeClr val="dk2"/>
              </a:solidFill>
              <a:latin typeface="Montserrat"/>
              <a:ea typeface="Montserrat"/>
              <a:cs typeface="Montserrat"/>
              <a:sym typeface="Montserrat"/>
            </a:endParaRPr>
          </a:p>
        </p:txBody>
      </p:sp>
      <p:sp>
        <p:nvSpPr>
          <p:cNvPr id="144" name="Google Shape;144;p22"/>
          <p:cNvSpPr txBox="1"/>
          <p:nvPr/>
        </p:nvSpPr>
        <p:spPr>
          <a:xfrm>
            <a:off x="5971850" y="246150"/>
            <a:ext cx="3071700" cy="45927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What stands out to you the most in this artwork?</a:t>
            </a:r>
            <a:endParaRPr sz="1800">
              <a:solidFill>
                <a:schemeClr val="dk2"/>
              </a:solidFill>
              <a:latin typeface="Montserrat"/>
              <a:ea typeface="Montserrat"/>
              <a:cs typeface="Montserrat"/>
              <a:sym typeface="Montserrat"/>
            </a:endParaRPr>
          </a:p>
          <a:p>
            <a:pPr indent="0" lvl="0" marL="457200" rtl="0" algn="l">
              <a:spcBef>
                <a:spcPts val="0"/>
              </a:spcBef>
              <a:spcAft>
                <a:spcPts val="0"/>
              </a:spcAft>
              <a:buNone/>
            </a:pPr>
            <a:r>
              <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Can you identify the color palette? Is it cool or warm? How can you tell?</a:t>
            </a:r>
            <a:endParaRPr sz="1800">
              <a:solidFill>
                <a:schemeClr val="dk2"/>
              </a:solidFill>
              <a:latin typeface="Montserrat"/>
              <a:ea typeface="Montserrat"/>
              <a:cs typeface="Montserrat"/>
              <a:sym typeface="Montserrat"/>
            </a:endParaRPr>
          </a:p>
          <a:p>
            <a:pPr indent="0" lvl="0" marL="457200" rtl="0" algn="l">
              <a:spcBef>
                <a:spcPts val="0"/>
              </a:spcBef>
              <a:spcAft>
                <a:spcPts val="0"/>
              </a:spcAft>
              <a:buNone/>
            </a:pPr>
            <a:r>
              <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What elements are present in this work that are representative of Impressionism?</a:t>
            </a:r>
            <a:endParaRPr sz="1800">
              <a:solidFill>
                <a:schemeClr val="dk2"/>
              </a:solidFill>
              <a:latin typeface="Montserrat"/>
              <a:ea typeface="Montserrat"/>
              <a:cs typeface="Montserrat"/>
              <a:sym typeface="Montserra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pic>
        <p:nvPicPr>
          <p:cNvPr id="149" name="Google Shape;149;p23"/>
          <p:cNvPicPr preferRelativeResize="0"/>
          <p:nvPr/>
        </p:nvPicPr>
        <p:blipFill>
          <a:blip r:embed="rId3">
            <a:alphaModFix/>
          </a:blip>
          <a:stretch>
            <a:fillRect/>
          </a:stretch>
        </p:blipFill>
        <p:spPr>
          <a:xfrm>
            <a:off x="0" y="0"/>
            <a:ext cx="3892994" cy="4838698"/>
          </a:xfrm>
          <a:prstGeom prst="rect">
            <a:avLst/>
          </a:prstGeom>
          <a:noFill/>
          <a:ln>
            <a:noFill/>
          </a:ln>
        </p:spPr>
      </p:pic>
      <p:sp>
        <p:nvSpPr>
          <p:cNvPr id="150" name="Google Shape;150;p23"/>
          <p:cNvSpPr txBox="1"/>
          <p:nvPr/>
        </p:nvSpPr>
        <p:spPr>
          <a:xfrm>
            <a:off x="74925" y="4837418"/>
            <a:ext cx="57951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2"/>
                </a:solidFill>
                <a:latin typeface="Montserrat"/>
                <a:ea typeface="Montserrat"/>
                <a:cs typeface="Montserrat"/>
                <a:sym typeface="Montserrat"/>
              </a:rPr>
              <a:t>Madame Monet and Her Son Jean Monet</a:t>
            </a:r>
            <a:r>
              <a:rPr lang="en" sz="1100">
                <a:solidFill>
                  <a:schemeClr val="dk2"/>
                </a:solidFill>
                <a:latin typeface="Montserrat"/>
                <a:ea typeface="Montserrat"/>
                <a:cs typeface="Montserrat"/>
                <a:sym typeface="Montserrat"/>
              </a:rPr>
              <a:t> (1875) by Claude Monet</a:t>
            </a:r>
            <a:endParaRPr sz="1100">
              <a:solidFill>
                <a:schemeClr val="dk2"/>
              </a:solidFill>
              <a:latin typeface="Montserrat"/>
              <a:ea typeface="Montserrat"/>
              <a:cs typeface="Montserrat"/>
              <a:sym typeface="Montserrat"/>
            </a:endParaRPr>
          </a:p>
        </p:txBody>
      </p:sp>
      <p:sp>
        <p:nvSpPr>
          <p:cNvPr id="151" name="Google Shape;151;p23"/>
          <p:cNvSpPr txBox="1"/>
          <p:nvPr/>
        </p:nvSpPr>
        <p:spPr>
          <a:xfrm>
            <a:off x="4794600" y="171225"/>
            <a:ext cx="3071700" cy="4592700"/>
          </a:xfrm>
          <a:prstGeom prst="rect">
            <a:avLst/>
          </a:prstGeom>
          <a:noFill/>
          <a:ln>
            <a:noFill/>
          </a:ln>
        </p:spPr>
        <p:txBody>
          <a:bodyPr anchorCtr="0" anchor="t" bIns="91425" lIns="91425" spcFirstLastPara="1" rIns="91425" wrap="square" tIns="91425">
            <a:noAutofit/>
          </a:bodyPr>
          <a:lstStyle/>
          <a:p>
            <a:pPr indent="-336550" lvl="0" marL="457200" rtl="0" algn="l">
              <a:spcBef>
                <a:spcPts val="0"/>
              </a:spcBef>
              <a:spcAft>
                <a:spcPts val="0"/>
              </a:spcAft>
              <a:buClr>
                <a:schemeClr val="dk2"/>
              </a:buClr>
              <a:buSzPts val="1700"/>
              <a:buFont typeface="Montserrat"/>
              <a:buChar char="●"/>
            </a:pPr>
            <a:r>
              <a:rPr lang="en" sz="1700">
                <a:solidFill>
                  <a:schemeClr val="dk2"/>
                </a:solidFill>
                <a:latin typeface="Montserrat"/>
                <a:ea typeface="Montserrat"/>
                <a:cs typeface="Montserrat"/>
                <a:sym typeface="Montserrat"/>
              </a:rPr>
              <a:t>How does this artwork capture the brevity of this particular moment? Think about light, wind, atmosphere, and time of day.</a:t>
            </a:r>
            <a:endParaRPr sz="1700">
              <a:solidFill>
                <a:schemeClr val="dk2"/>
              </a:solidFill>
              <a:latin typeface="Montserrat"/>
              <a:ea typeface="Montserrat"/>
              <a:cs typeface="Montserrat"/>
              <a:sym typeface="Montserrat"/>
            </a:endParaRPr>
          </a:p>
          <a:p>
            <a:pPr indent="0" lvl="0" marL="457200" rtl="0" algn="l">
              <a:spcBef>
                <a:spcPts val="0"/>
              </a:spcBef>
              <a:spcAft>
                <a:spcPts val="0"/>
              </a:spcAft>
              <a:buNone/>
            </a:pPr>
            <a:r>
              <a:t/>
            </a:r>
            <a:endParaRPr sz="1700">
              <a:solidFill>
                <a:schemeClr val="dk2"/>
              </a:solidFill>
              <a:latin typeface="Montserrat"/>
              <a:ea typeface="Montserrat"/>
              <a:cs typeface="Montserrat"/>
              <a:sym typeface="Montserrat"/>
            </a:endParaRPr>
          </a:p>
          <a:p>
            <a:pPr indent="-336550" lvl="0" marL="457200" rtl="0" algn="l">
              <a:spcBef>
                <a:spcPts val="0"/>
              </a:spcBef>
              <a:spcAft>
                <a:spcPts val="0"/>
              </a:spcAft>
              <a:buClr>
                <a:schemeClr val="dk2"/>
              </a:buClr>
              <a:buSzPts val="1700"/>
              <a:buFont typeface="Montserrat"/>
              <a:buChar char="●"/>
            </a:pPr>
            <a:r>
              <a:rPr lang="en" sz="1700">
                <a:solidFill>
                  <a:schemeClr val="dk2"/>
                </a:solidFill>
                <a:latin typeface="Montserrat"/>
                <a:ea typeface="Montserrat"/>
                <a:cs typeface="Montserrat"/>
                <a:sym typeface="Montserrat"/>
              </a:rPr>
              <a:t>How does this artwork convey everyday life?</a:t>
            </a:r>
            <a:endParaRPr sz="1700">
              <a:solidFill>
                <a:schemeClr val="dk2"/>
              </a:solidFill>
              <a:latin typeface="Montserrat"/>
              <a:ea typeface="Montserrat"/>
              <a:cs typeface="Montserrat"/>
              <a:sym typeface="Montserrat"/>
            </a:endParaRPr>
          </a:p>
          <a:p>
            <a:pPr indent="0" lvl="0" marL="457200" rtl="0" algn="l">
              <a:spcBef>
                <a:spcPts val="0"/>
              </a:spcBef>
              <a:spcAft>
                <a:spcPts val="0"/>
              </a:spcAft>
              <a:buNone/>
            </a:pPr>
            <a:r>
              <a:t/>
            </a:r>
            <a:endParaRPr sz="1700">
              <a:solidFill>
                <a:schemeClr val="dk2"/>
              </a:solidFill>
              <a:latin typeface="Montserrat"/>
              <a:ea typeface="Montserrat"/>
              <a:cs typeface="Montserrat"/>
              <a:sym typeface="Montserrat"/>
            </a:endParaRPr>
          </a:p>
          <a:p>
            <a:pPr indent="-336550" lvl="0" marL="457200" rtl="0" algn="l">
              <a:spcBef>
                <a:spcPts val="0"/>
              </a:spcBef>
              <a:spcAft>
                <a:spcPts val="0"/>
              </a:spcAft>
              <a:buClr>
                <a:schemeClr val="dk2"/>
              </a:buClr>
              <a:buSzPts val="1700"/>
              <a:buFont typeface="Montserrat"/>
              <a:buChar char="●"/>
            </a:pPr>
            <a:r>
              <a:rPr lang="en" sz="1700">
                <a:solidFill>
                  <a:schemeClr val="dk2"/>
                </a:solidFill>
                <a:latin typeface="Montserrat"/>
                <a:ea typeface="Montserrat"/>
                <a:cs typeface="Montserrat"/>
                <a:sym typeface="Montserrat"/>
              </a:rPr>
              <a:t>How does the composition of this work compare to traditional artworks like those from the Renaissance?</a:t>
            </a:r>
            <a:endParaRPr sz="1700">
              <a:solidFill>
                <a:schemeClr val="dk2"/>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pic>
        <p:nvPicPr>
          <p:cNvPr id="156" name="Google Shape;156;p24"/>
          <p:cNvPicPr preferRelativeResize="0"/>
          <p:nvPr/>
        </p:nvPicPr>
        <p:blipFill>
          <a:blip r:embed="rId3">
            <a:alphaModFix/>
          </a:blip>
          <a:stretch>
            <a:fillRect/>
          </a:stretch>
        </p:blipFill>
        <p:spPr>
          <a:xfrm>
            <a:off x="0" y="0"/>
            <a:ext cx="3542452" cy="2130092"/>
          </a:xfrm>
          <a:prstGeom prst="rect">
            <a:avLst/>
          </a:prstGeom>
          <a:noFill/>
          <a:ln>
            <a:noFill/>
          </a:ln>
        </p:spPr>
      </p:pic>
      <p:pic>
        <p:nvPicPr>
          <p:cNvPr id="157" name="Google Shape;157;p24"/>
          <p:cNvPicPr preferRelativeResize="0"/>
          <p:nvPr/>
        </p:nvPicPr>
        <p:blipFill>
          <a:blip r:embed="rId4">
            <a:alphaModFix/>
          </a:blip>
          <a:stretch>
            <a:fillRect/>
          </a:stretch>
        </p:blipFill>
        <p:spPr>
          <a:xfrm>
            <a:off x="3542450" y="0"/>
            <a:ext cx="3294354" cy="2130100"/>
          </a:xfrm>
          <a:prstGeom prst="rect">
            <a:avLst/>
          </a:prstGeom>
          <a:noFill/>
          <a:ln>
            <a:noFill/>
          </a:ln>
        </p:spPr>
      </p:pic>
      <p:pic>
        <p:nvPicPr>
          <p:cNvPr id="158" name="Google Shape;158;p24"/>
          <p:cNvPicPr preferRelativeResize="0"/>
          <p:nvPr/>
        </p:nvPicPr>
        <p:blipFill>
          <a:blip r:embed="rId5">
            <a:alphaModFix/>
          </a:blip>
          <a:stretch>
            <a:fillRect/>
          </a:stretch>
        </p:blipFill>
        <p:spPr>
          <a:xfrm>
            <a:off x="0" y="2755425"/>
            <a:ext cx="3328400" cy="2388074"/>
          </a:xfrm>
          <a:prstGeom prst="rect">
            <a:avLst/>
          </a:prstGeom>
          <a:noFill/>
          <a:ln>
            <a:noFill/>
          </a:ln>
        </p:spPr>
      </p:pic>
      <p:pic>
        <p:nvPicPr>
          <p:cNvPr id="159" name="Google Shape;159;p24"/>
          <p:cNvPicPr preferRelativeResize="0"/>
          <p:nvPr/>
        </p:nvPicPr>
        <p:blipFill>
          <a:blip r:embed="rId6">
            <a:alphaModFix/>
          </a:blip>
          <a:stretch>
            <a:fillRect/>
          </a:stretch>
        </p:blipFill>
        <p:spPr>
          <a:xfrm>
            <a:off x="3328400" y="2732175"/>
            <a:ext cx="3460150" cy="2434574"/>
          </a:xfrm>
          <a:prstGeom prst="rect">
            <a:avLst/>
          </a:prstGeom>
          <a:noFill/>
          <a:ln>
            <a:noFill/>
          </a:ln>
        </p:spPr>
      </p:pic>
      <p:sp>
        <p:nvSpPr>
          <p:cNvPr id="160" name="Google Shape;160;p24"/>
          <p:cNvSpPr txBox="1"/>
          <p:nvPr/>
        </p:nvSpPr>
        <p:spPr>
          <a:xfrm>
            <a:off x="192675" y="2324031"/>
            <a:ext cx="57951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1100">
                <a:solidFill>
                  <a:schemeClr val="dk2"/>
                </a:solidFill>
                <a:latin typeface="Montserrat"/>
                <a:ea typeface="Montserrat"/>
                <a:cs typeface="Montserrat"/>
                <a:sym typeface="Montserrat"/>
              </a:rPr>
              <a:t>Haystacks </a:t>
            </a:r>
            <a:r>
              <a:rPr lang="en" sz="1100">
                <a:solidFill>
                  <a:schemeClr val="dk2"/>
                </a:solidFill>
                <a:latin typeface="Montserrat"/>
                <a:ea typeface="Montserrat"/>
                <a:cs typeface="Montserrat"/>
                <a:sym typeface="Montserrat"/>
              </a:rPr>
              <a:t>(1890-91)</a:t>
            </a:r>
            <a:r>
              <a:rPr lang="en" sz="1100">
                <a:solidFill>
                  <a:schemeClr val="dk2"/>
                </a:solidFill>
                <a:latin typeface="Montserrat"/>
                <a:ea typeface="Montserrat"/>
                <a:cs typeface="Montserrat"/>
                <a:sym typeface="Montserrat"/>
              </a:rPr>
              <a:t> by Claude Monet</a:t>
            </a:r>
            <a:endParaRPr sz="1100">
              <a:solidFill>
                <a:schemeClr val="dk2"/>
              </a:solidFill>
              <a:latin typeface="Montserrat"/>
              <a:ea typeface="Montserrat"/>
              <a:cs typeface="Montserrat"/>
              <a:sym typeface="Montserrat"/>
            </a:endParaRPr>
          </a:p>
        </p:txBody>
      </p:sp>
      <p:sp>
        <p:nvSpPr>
          <p:cNvPr id="161" name="Google Shape;161;p24"/>
          <p:cNvSpPr txBox="1"/>
          <p:nvPr/>
        </p:nvSpPr>
        <p:spPr>
          <a:xfrm>
            <a:off x="6746700" y="134775"/>
            <a:ext cx="2397300" cy="4592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En plein air: the practice of painting outdoors with the subject matter in front of you.</a:t>
            </a:r>
            <a:endParaRPr>
              <a:solidFill>
                <a:schemeClr val="dk2"/>
              </a:solidFill>
              <a:latin typeface="Montserrat"/>
              <a:ea typeface="Montserrat"/>
              <a:cs typeface="Montserrat"/>
              <a:sym typeface="Montserrat"/>
            </a:endParaRPr>
          </a:p>
          <a:p>
            <a:pPr indent="0" lvl="0" marL="457200" rtl="0" algn="l">
              <a:spcBef>
                <a:spcPts val="0"/>
              </a:spcBef>
              <a:spcAft>
                <a:spcPts val="0"/>
              </a:spcAft>
              <a:buNone/>
            </a:pPr>
            <a:r>
              <a:t/>
            </a:r>
            <a:endParaRPr>
              <a:solidFill>
                <a:schemeClr val="dk2"/>
              </a:solidFill>
              <a:latin typeface="Montserrat"/>
              <a:ea typeface="Montserrat"/>
              <a:cs typeface="Montserrat"/>
              <a:sym typeface="Montserrat"/>
            </a:endParaRPr>
          </a:p>
          <a:p>
            <a:pPr indent="-317500" lvl="0" marL="457200" rtl="0" algn="l">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How does the light change the colors of the haystack? Can you guess what time of day each of these were painted based on the lighting and color palette?</a:t>
            </a:r>
            <a:endParaRPr>
              <a:solidFill>
                <a:schemeClr val="dk2"/>
              </a:solidFill>
              <a:latin typeface="Montserrat"/>
              <a:ea typeface="Montserrat"/>
              <a:cs typeface="Montserrat"/>
              <a:sym typeface="Montserrat"/>
            </a:endParaRPr>
          </a:p>
          <a:p>
            <a:pPr indent="0" lvl="0" marL="457200" rtl="0" algn="l">
              <a:spcBef>
                <a:spcPts val="0"/>
              </a:spcBef>
              <a:spcAft>
                <a:spcPts val="0"/>
              </a:spcAft>
              <a:buNone/>
            </a:pPr>
            <a:r>
              <a:t/>
            </a:r>
            <a:endParaRPr>
              <a:solidFill>
                <a:schemeClr val="dk2"/>
              </a:solidFill>
              <a:latin typeface="Montserrat"/>
              <a:ea typeface="Montserrat"/>
              <a:cs typeface="Montserrat"/>
              <a:sym typeface="Montserrat"/>
            </a:endParaRPr>
          </a:p>
          <a:p>
            <a:pPr indent="-317500" lvl="0" marL="457200" rtl="0" algn="l">
              <a:spcBef>
                <a:spcPts val="0"/>
              </a:spcBef>
              <a:spcAft>
                <a:spcPts val="0"/>
              </a:spcAft>
              <a:buClr>
                <a:schemeClr val="dk2"/>
              </a:buClr>
              <a:buSzPts val="1400"/>
              <a:buFont typeface="Montserrat"/>
              <a:buChar char="●"/>
            </a:pPr>
            <a:r>
              <a:rPr lang="en">
                <a:solidFill>
                  <a:schemeClr val="dk2"/>
                </a:solidFill>
                <a:latin typeface="Montserrat"/>
                <a:ea typeface="Montserrat"/>
                <a:cs typeface="Montserrat"/>
                <a:sym typeface="Montserrat"/>
              </a:rPr>
              <a:t>What impact would a series like Haystacks have had on the Impressionist Movement?</a:t>
            </a:r>
            <a:endParaRPr>
              <a:solidFill>
                <a:schemeClr val="dk2"/>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pic>
        <p:nvPicPr>
          <p:cNvPr id="166" name="Google Shape;166;p25"/>
          <p:cNvPicPr preferRelativeResize="0"/>
          <p:nvPr/>
        </p:nvPicPr>
        <p:blipFill>
          <a:blip r:embed="rId3">
            <a:alphaModFix/>
          </a:blip>
          <a:stretch>
            <a:fillRect/>
          </a:stretch>
        </p:blipFill>
        <p:spPr>
          <a:xfrm>
            <a:off x="-2286000" y="0"/>
            <a:ext cx="6858000" cy="5143500"/>
          </a:xfrm>
          <a:prstGeom prst="rect">
            <a:avLst/>
          </a:prstGeom>
          <a:noFill/>
          <a:ln>
            <a:noFill/>
          </a:ln>
        </p:spPr>
      </p:pic>
      <p:sp>
        <p:nvSpPr>
          <p:cNvPr id="167" name="Google Shape;167;p25"/>
          <p:cNvSpPr/>
          <p:nvPr/>
        </p:nvSpPr>
        <p:spPr>
          <a:xfrm>
            <a:off x="4911750" y="218700"/>
            <a:ext cx="3823200" cy="834300"/>
          </a:xfrm>
          <a:prstGeom prst="rect">
            <a:avLst/>
          </a:prstGeom>
          <a:solidFill>
            <a:srgbClr val="EFEC36"/>
          </a:solidFill>
          <a:ln cap="flat" cmpd="sng" w="9525">
            <a:solidFill>
              <a:srgbClr val="EFEC3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8" name="Google Shape;168;p25"/>
          <p:cNvSpPr txBox="1"/>
          <p:nvPr/>
        </p:nvSpPr>
        <p:spPr>
          <a:xfrm>
            <a:off x="4502700" y="218700"/>
            <a:ext cx="4641300" cy="83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2"/>
                </a:solidFill>
                <a:latin typeface="Montserrat Medium"/>
                <a:ea typeface="Montserrat Medium"/>
                <a:cs typeface="Montserrat Medium"/>
                <a:sym typeface="Montserrat Medium"/>
              </a:rPr>
              <a:t>Exercise #3</a:t>
            </a:r>
            <a:endParaRPr sz="2800">
              <a:solidFill>
                <a:schemeClr val="dk2"/>
              </a:solidFill>
              <a:latin typeface="Montserrat Medium"/>
              <a:ea typeface="Montserrat Medium"/>
              <a:cs typeface="Montserrat Medium"/>
              <a:sym typeface="Montserrat Medium"/>
            </a:endParaRPr>
          </a:p>
        </p:txBody>
      </p:sp>
      <p:sp>
        <p:nvSpPr>
          <p:cNvPr id="169" name="Google Shape;169;p25"/>
          <p:cNvSpPr txBox="1"/>
          <p:nvPr/>
        </p:nvSpPr>
        <p:spPr>
          <a:xfrm>
            <a:off x="4527900" y="1320300"/>
            <a:ext cx="4284900" cy="3620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Gather the following supplies:</a:t>
            </a:r>
            <a:endParaRPr sz="16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Set of pastels</a:t>
            </a:r>
            <a:endParaRPr sz="16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Drawing paper</a:t>
            </a:r>
            <a:endParaRPr sz="16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Clipboard</a:t>
            </a:r>
            <a:endParaRPr sz="1600">
              <a:solidFill>
                <a:schemeClr val="dk2"/>
              </a:solidFill>
            </a:endParaRPr>
          </a:p>
          <a:p>
            <a:pPr indent="0" lvl="0" marL="914400" rtl="0" algn="l">
              <a:spcBef>
                <a:spcPts val="0"/>
              </a:spcBef>
              <a:spcAft>
                <a:spcPts val="0"/>
              </a:spcAft>
              <a:buNone/>
            </a:pPr>
            <a:r>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For today’s class, we will be going outside to “paint” en plein air.</a:t>
            </a:r>
            <a:endParaRPr sz="1600">
              <a:solidFill>
                <a:schemeClr val="dk2"/>
              </a:solidFill>
            </a:endParaRPr>
          </a:p>
          <a:p>
            <a:pPr indent="0" lvl="0" marL="457200" rtl="0" algn="l">
              <a:spcBef>
                <a:spcPts val="0"/>
              </a:spcBef>
              <a:spcAft>
                <a:spcPts val="0"/>
              </a:spcAft>
              <a:buNone/>
            </a:pPr>
            <a:r>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Using your pastels and your new knowledge of Impressionist techniques, pick a vantage point and subject matter to portray.</a:t>
            </a:r>
            <a:endParaRPr sz="16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pic>
        <p:nvPicPr>
          <p:cNvPr id="174" name="Google Shape;174;p26"/>
          <p:cNvPicPr preferRelativeResize="0"/>
          <p:nvPr/>
        </p:nvPicPr>
        <p:blipFill rotWithShape="1">
          <a:blip r:embed="rId4">
            <a:alphaModFix/>
          </a:blip>
          <a:srcRect b="0" l="0" r="20211" t="0"/>
          <a:stretch/>
        </p:blipFill>
        <p:spPr>
          <a:xfrm rot="-5400000">
            <a:off x="2000263" y="-2019513"/>
            <a:ext cx="5143500" cy="9182526"/>
          </a:xfrm>
          <a:prstGeom prst="rect">
            <a:avLst/>
          </a:prstGeom>
          <a:noFill/>
          <a:ln>
            <a:noFill/>
          </a:ln>
        </p:spPr>
      </p:pic>
      <p:sp>
        <p:nvSpPr>
          <p:cNvPr id="175" name="Google Shape;175;p26"/>
          <p:cNvSpPr/>
          <p:nvPr/>
        </p:nvSpPr>
        <p:spPr>
          <a:xfrm>
            <a:off x="192650" y="227938"/>
            <a:ext cx="2975100" cy="663600"/>
          </a:xfrm>
          <a:prstGeom prst="rect">
            <a:avLst/>
          </a:prstGeom>
          <a:solidFill>
            <a:srgbClr val="FAF2D9"/>
          </a:solidFill>
          <a:ln cap="flat" cmpd="sng" w="9525">
            <a:solidFill>
              <a:srgbClr val="FAF2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6" name="Google Shape;176;p26"/>
          <p:cNvSpPr txBox="1"/>
          <p:nvPr/>
        </p:nvSpPr>
        <p:spPr>
          <a:xfrm>
            <a:off x="235475" y="260058"/>
            <a:ext cx="3360600" cy="72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Montserrat SemiBold"/>
                <a:ea typeface="Montserrat SemiBold"/>
                <a:cs typeface="Montserrat SemiBold"/>
                <a:sym typeface="Montserrat SemiBold"/>
              </a:rPr>
              <a:t>Project Proposal</a:t>
            </a:r>
            <a:endParaRPr sz="2400">
              <a:solidFill>
                <a:schemeClr val="dk2"/>
              </a:solidFill>
              <a:latin typeface="Montserrat SemiBold"/>
              <a:ea typeface="Montserrat SemiBold"/>
              <a:cs typeface="Montserrat SemiBold"/>
              <a:sym typeface="Montserrat SemiBold"/>
            </a:endParaRPr>
          </a:p>
        </p:txBody>
      </p:sp>
      <p:sp>
        <p:nvSpPr>
          <p:cNvPr id="177" name="Google Shape;177;p26"/>
          <p:cNvSpPr/>
          <p:nvPr/>
        </p:nvSpPr>
        <p:spPr>
          <a:xfrm>
            <a:off x="192650" y="1111639"/>
            <a:ext cx="4379400" cy="3912900"/>
          </a:xfrm>
          <a:prstGeom prst="rect">
            <a:avLst/>
          </a:prstGeom>
          <a:solidFill>
            <a:srgbClr val="FAF2D9"/>
          </a:solidFill>
          <a:ln cap="flat" cmpd="sng" w="9525">
            <a:solidFill>
              <a:srgbClr val="FAF2D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78" name="Google Shape;178;p26"/>
          <p:cNvSpPr txBox="1"/>
          <p:nvPr/>
        </p:nvSpPr>
        <p:spPr>
          <a:xfrm>
            <a:off x="288950" y="1111639"/>
            <a:ext cx="4088400" cy="429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2"/>
                </a:solidFill>
                <a:latin typeface="Montserrat"/>
                <a:ea typeface="Montserrat"/>
                <a:cs typeface="Montserrat"/>
                <a:sym typeface="Montserrat"/>
              </a:rPr>
              <a:t>A hallmark of impressionist artwork was the essence of a fleeting moment. Impressionist artists sought to capture these moments, and with them, their unique light effects.</a:t>
            </a:r>
            <a:endParaRPr sz="15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500">
              <a:solidFill>
                <a:schemeClr val="dk2"/>
              </a:solidFill>
              <a:latin typeface="Montserrat"/>
              <a:ea typeface="Montserrat"/>
              <a:cs typeface="Montserrat"/>
              <a:sym typeface="Montserrat"/>
            </a:endParaRPr>
          </a:p>
          <a:p>
            <a:pPr indent="0" lvl="0" marL="0" rtl="0" algn="l">
              <a:spcBef>
                <a:spcPts val="0"/>
              </a:spcBef>
              <a:spcAft>
                <a:spcPts val="0"/>
              </a:spcAft>
              <a:buNone/>
            </a:pPr>
            <a:r>
              <a:rPr lang="en" sz="1500">
                <a:solidFill>
                  <a:schemeClr val="dk2"/>
                </a:solidFill>
                <a:latin typeface="Montserrat"/>
                <a:ea typeface="Montserrat"/>
                <a:cs typeface="Montserrat"/>
                <a:sym typeface="Montserrat"/>
              </a:rPr>
              <a:t>Using a camera (phone, point-and-shoot, film, etc.), capture your own fleeting moment. This moment can be of anything you find visually captivating, whether that is the color, the lighting, or the subject matter. You MUST take the picture yourself. Then, using your knowledge of Impressionist techniques and ideas, render your image using either pastels or paint.</a:t>
            </a:r>
            <a:endParaRPr sz="1500">
              <a:solidFill>
                <a:schemeClr val="dk2"/>
              </a:solidFill>
              <a:latin typeface="Montserrat"/>
              <a:ea typeface="Montserrat"/>
              <a:cs typeface="Montserrat"/>
              <a:sym typeface="Montserrat"/>
            </a:endParaRPr>
          </a:p>
        </p:txBody>
      </p:sp>
      <p:pic>
        <p:nvPicPr>
          <p:cNvPr id="179" name="Google Shape;179;p26" title="1780299236695-93f85301-8947-433e-a5e1-677c59e2c64c_1.jpg"/>
          <p:cNvPicPr preferRelativeResize="0"/>
          <p:nvPr/>
        </p:nvPicPr>
        <p:blipFill>
          <a:blip r:embed="rId5">
            <a:alphaModFix/>
          </a:blip>
          <a:stretch>
            <a:fillRect/>
          </a:stretch>
        </p:blipFill>
        <p:spPr>
          <a:xfrm>
            <a:off x="4723505" y="1178691"/>
            <a:ext cx="2832024" cy="3713924"/>
          </a:xfrm>
          <a:prstGeom prst="rect">
            <a:avLst/>
          </a:prstGeom>
          <a:noFill/>
          <a:ln>
            <a:noFill/>
          </a:ln>
        </p:spPr>
      </p:pic>
      <p:pic>
        <p:nvPicPr>
          <p:cNvPr id="180" name="Google Shape;180;p26" title="IMG_5027.jpeg"/>
          <p:cNvPicPr preferRelativeResize="0"/>
          <p:nvPr/>
        </p:nvPicPr>
        <p:blipFill rotWithShape="1">
          <a:blip r:embed="rId3">
            <a:alphaModFix/>
          </a:blip>
          <a:srcRect b="18998" l="0" r="0" t="6531"/>
          <a:stretch/>
        </p:blipFill>
        <p:spPr>
          <a:xfrm>
            <a:off x="6949348" y="72990"/>
            <a:ext cx="2058624" cy="2044124"/>
          </a:xfrm>
          <a:prstGeom prst="rect">
            <a:avLst/>
          </a:prstGeom>
          <a:noFill/>
          <a:ln>
            <a:noFill/>
          </a:ln>
        </p:spPr>
      </p:pic>
      <p:sp>
        <p:nvSpPr>
          <p:cNvPr id="181" name="Google Shape;181;p26"/>
          <p:cNvSpPr txBox="1"/>
          <p:nvPr/>
        </p:nvSpPr>
        <p:spPr>
          <a:xfrm>
            <a:off x="7769360" y="1935190"/>
            <a:ext cx="2115600" cy="4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highlight>
                  <a:srgbClr val="FAF2D9"/>
                </a:highlight>
                <a:latin typeface="Montserrat"/>
                <a:ea typeface="Montserrat"/>
                <a:cs typeface="Montserrat"/>
                <a:sym typeface="Montserrat"/>
              </a:rPr>
              <a:t>Reference Photo</a:t>
            </a:r>
            <a:endParaRPr sz="800">
              <a:solidFill>
                <a:schemeClr val="dk2"/>
              </a:solidFill>
              <a:highlight>
                <a:srgbClr val="FAF2D9"/>
              </a:highlight>
              <a:latin typeface="Montserrat"/>
              <a:ea typeface="Montserrat"/>
              <a:cs typeface="Montserrat"/>
              <a:sym typeface="Montserrat"/>
            </a:endParaRPr>
          </a:p>
        </p:txBody>
      </p:sp>
      <p:sp>
        <p:nvSpPr>
          <p:cNvPr id="182" name="Google Shape;182;p26"/>
          <p:cNvSpPr txBox="1"/>
          <p:nvPr/>
        </p:nvSpPr>
        <p:spPr>
          <a:xfrm>
            <a:off x="5513992" y="4785444"/>
            <a:ext cx="2115600" cy="4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highlight>
                  <a:srgbClr val="FAF2D9"/>
                </a:highlight>
                <a:latin typeface="Montserrat"/>
                <a:ea typeface="Montserrat"/>
                <a:cs typeface="Montserrat"/>
                <a:sym typeface="Montserrat"/>
              </a:rPr>
              <a:t>Project Example</a:t>
            </a:r>
            <a:endParaRPr sz="800">
              <a:solidFill>
                <a:schemeClr val="dk2"/>
              </a:solidFill>
              <a:highlight>
                <a:srgbClr val="FAF2D9"/>
              </a:highlight>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p:nvPr/>
        </p:nvSpPr>
        <p:spPr>
          <a:xfrm>
            <a:off x="4641300" y="218700"/>
            <a:ext cx="3823200" cy="834300"/>
          </a:xfrm>
          <a:prstGeom prst="rect">
            <a:avLst/>
          </a:prstGeom>
          <a:solidFill>
            <a:srgbClr val="E1B9C4"/>
          </a:solidFill>
          <a:ln cap="flat" cmpd="sng" w="9525">
            <a:solidFill>
              <a:srgbClr val="E1B9C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62" name="Google Shape;62;p14"/>
          <p:cNvPicPr preferRelativeResize="0"/>
          <p:nvPr/>
        </p:nvPicPr>
        <p:blipFill>
          <a:blip r:embed="rId3">
            <a:alphaModFix/>
          </a:blip>
          <a:stretch>
            <a:fillRect/>
          </a:stretch>
        </p:blipFill>
        <p:spPr>
          <a:xfrm>
            <a:off x="0" y="-207950"/>
            <a:ext cx="4017600" cy="5351450"/>
          </a:xfrm>
          <a:prstGeom prst="rect">
            <a:avLst/>
          </a:prstGeom>
          <a:noFill/>
          <a:ln>
            <a:noFill/>
          </a:ln>
        </p:spPr>
      </p:pic>
      <p:sp>
        <p:nvSpPr>
          <p:cNvPr id="63" name="Google Shape;63;p14"/>
          <p:cNvSpPr txBox="1"/>
          <p:nvPr/>
        </p:nvSpPr>
        <p:spPr>
          <a:xfrm>
            <a:off x="4232250" y="218700"/>
            <a:ext cx="4641300" cy="83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2"/>
                </a:solidFill>
                <a:latin typeface="Montserrat Medium"/>
                <a:ea typeface="Montserrat Medium"/>
                <a:cs typeface="Montserrat Medium"/>
                <a:sym typeface="Montserrat Medium"/>
              </a:rPr>
              <a:t>Exercise #1</a:t>
            </a:r>
            <a:endParaRPr sz="2800">
              <a:solidFill>
                <a:schemeClr val="dk2"/>
              </a:solidFill>
              <a:latin typeface="Montserrat Medium"/>
              <a:ea typeface="Montserrat Medium"/>
              <a:cs typeface="Montserrat Medium"/>
              <a:sym typeface="Montserrat Medium"/>
            </a:endParaRPr>
          </a:p>
        </p:txBody>
      </p:sp>
      <p:sp>
        <p:nvSpPr>
          <p:cNvPr id="64" name="Google Shape;64;p14"/>
          <p:cNvSpPr txBox="1"/>
          <p:nvPr/>
        </p:nvSpPr>
        <p:spPr>
          <a:xfrm>
            <a:off x="4527900" y="1320300"/>
            <a:ext cx="4284900" cy="3620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Set up your station to include the following:</a:t>
            </a:r>
            <a:endParaRPr sz="16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Red, blue, yellow, brown, and white acrylic paint</a:t>
            </a:r>
            <a:endParaRPr sz="16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Water cup</a:t>
            </a:r>
            <a:endParaRPr sz="1600">
              <a:solidFill>
                <a:schemeClr val="dk2"/>
              </a:solidFill>
            </a:endParaRPr>
          </a:p>
          <a:p>
            <a:pPr indent="-330200" lvl="1" marL="914400" rtl="0" algn="l">
              <a:spcBef>
                <a:spcPts val="0"/>
              </a:spcBef>
              <a:spcAft>
                <a:spcPts val="0"/>
              </a:spcAft>
              <a:buClr>
                <a:schemeClr val="dk2"/>
              </a:buClr>
              <a:buSzPts val="1600"/>
              <a:buChar char="○"/>
            </a:pPr>
            <a:r>
              <a:rPr lang="en" sz="1600">
                <a:solidFill>
                  <a:schemeClr val="dk2"/>
                </a:solidFill>
              </a:rPr>
              <a:t>6 pieces of small canvas board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You will have 5 minutes to paint the following 3 images to the best of your ability</a:t>
            </a:r>
            <a:endParaRPr sz="1600">
              <a:solidFill>
                <a:schemeClr val="dk2"/>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11">
                <a:latin typeface="Montserrat SemiBold"/>
                <a:ea typeface="Montserrat SemiBold"/>
                <a:cs typeface="Montserrat SemiBold"/>
                <a:sym typeface="Montserrat SemiBold"/>
              </a:rPr>
              <a:t>Image #1</a:t>
            </a:r>
            <a:endParaRPr sz="2811">
              <a:latin typeface="Montserrat SemiBold"/>
              <a:ea typeface="Montserrat SemiBold"/>
              <a:cs typeface="Montserrat SemiBold"/>
              <a:sym typeface="Montserrat SemiBold"/>
            </a:endParaRPr>
          </a:p>
        </p:txBody>
      </p:sp>
      <p:sp>
        <p:nvSpPr>
          <p:cNvPr id="70" name="Google Shape;70;p1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1" name="Google Shape;71;p15"/>
          <p:cNvPicPr preferRelativeResize="0"/>
          <p:nvPr/>
        </p:nvPicPr>
        <p:blipFill>
          <a:blip r:embed="rId3">
            <a:alphaModFix/>
          </a:blip>
          <a:stretch>
            <a:fillRect/>
          </a:stretch>
        </p:blipFill>
        <p:spPr>
          <a:xfrm>
            <a:off x="1498500" y="1131838"/>
            <a:ext cx="6147000" cy="34576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11">
                <a:latin typeface="Montserrat SemiBold"/>
                <a:ea typeface="Montserrat SemiBold"/>
                <a:cs typeface="Montserrat SemiBold"/>
                <a:sym typeface="Montserrat SemiBold"/>
              </a:rPr>
              <a:t>Image #2</a:t>
            </a:r>
            <a:endParaRPr sz="2811">
              <a:latin typeface="Montserrat SemiBold"/>
              <a:ea typeface="Montserrat SemiBold"/>
              <a:cs typeface="Montserrat SemiBold"/>
              <a:sym typeface="Montserrat SemiBold"/>
            </a:endParaRPr>
          </a:p>
        </p:txBody>
      </p:sp>
      <p:sp>
        <p:nvSpPr>
          <p:cNvPr id="77" name="Google Shape;77;p1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78" name="Google Shape;78;p16"/>
          <p:cNvPicPr preferRelativeResize="0"/>
          <p:nvPr/>
        </p:nvPicPr>
        <p:blipFill>
          <a:blip r:embed="rId3">
            <a:alphaModFix/>
          </a:blip>
          <a:stretch>
            <a:fillRect/>
          </a:stretch>
        </p:blipFill>
        <p:spPr>
          <a:xfrm>
            <a:off x="1811775" y="1152475"/>
            <a:ext cx="5520450" cy="3687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811">
                <a:latin typeface="Montserrat SemiBold"/>
                <a:ea typeface="Montserrat SemiBold"/>
                <a:cs typeface="Montserrat SemiBold"/>
                <a:sym typeface="Montserrat SemiBold"/>
              </a:rPr>
              <a:t>Image #3</a:t>
            </a:r>
            <a:endParaRPr sz="2811">
              <a:latin typeface="Montserrat SemiBold"/>
              <a:ea typeface="Montserrat SemiBold"/>
              <a:cs typeface="Montserrat SemiBold"/>
              <a:sym typeface="Montserrat SemiBold"/>
            </a:endParaRPr>
          </a:p>
        </p:txBody>
      </p:sp>
      <p:sp>
        <p:nvSpPr>
          <p:cNvPr id="84" name="Google Shape;84;p1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85" name="Google Shape;85;p17"/>
          <p:cNvPicPr preferRelativeResize="0"/>
          <p:nvPr/>
        </p:nvPicPr>
        <p:blipFill rotWithShape="1">
          <a:blip r:embed="rId3">
            <a:alphaModFix/>
          </a:blip>
          <a:srcRect b="-7349" l="0" r="0" t="22293"/>
          <a:stretch/>
        </p:blipFill>
        <p:spPr>
          <a:xfrm>
            <a:off x="2655450" y="445025"/>
            <a:ext cx="3833100" cy="4890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p18"/>
          <p:cNvPicPr preferRelativeResize="0"/>
          <p:nvPr/>
        </p:nvPicPr>
        <p:blipFill>
          <a:blip r:embed="rId3">
            <a:alphaModFix/>
          </a:blip>
          <a:stretch>
            <a:fillRect/>
          </a:stretch>
        </p:blipFill>
        <p:spPr>
          <a:xfrm>
            <a:off x="0" y="-3233400"/>
            <a:ext cx="9144000" cy="6054330"/>
          </a:xfrm>
          <a:prstGeom prst="rect">
            <a:avLst/>
          </a:prstGeom>
          <a:noFill/>
          <a:ln>
            <a:noFill/>
          </a:ln>
        </p:spPr>
      </p:pic>
      <p:sp>
        <p:nvSpPr>
          <p:cNvPr id="91" name="Google Shape;91;p18"/>
          <p:cNvSpPr/>
          <p:nvPr/>
        </p:nvSpPr>
        <p:spPr>
          <a:xfrm>
            <a:off x="0" y="3531600"/>
            <a:ext cx="3969000" cy="793800"/>
          </a:xfrm>
          <a:prstGeom prst="rect">
            <a:avLst/>
          </a:prstGeom>
          <a:solidFill>
            <a:srgbClr val="C9C49B"/>
          </a:solidFill>
          <a:ln cap="flat" cmpd="sng" w="9525">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 name="Google Shape;92;p18"/>
          <p:cNvSpPr txBox="1"/>
          <p:nvPr/>
        </p:nvSpPr>
        <p:spPr>
          <a:xfrm>
            <a:off x="26250" y="3551850"/>
            <a:ext cx="3916500" cy="753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200">
                <a:solidFill>
                  <a:schemeClr val="dk2"/>
                </a:solidFill>
                <a:latin typeface="Montserrat Medium"/>
                <a:ea typeface="Montserrat Medium"/>
                <a:cs typeface="Montserrat Medium"/>
                <a:sym typeface="Montserrat Medium"/>
              </a:rPr>
              <a:t>What is </a:t>
            </a:r>
            <a:r>
              <a:rPr lang="en" sz="2200">
                <a:solidFill>
                  <a:schemeClr val="dk2"/>
                </a:solidFill>
                <a:latin typeface="Montserrat Medium"/>
                <a:ea typeface="Montserrat Medium"/>
                <a:cs typeface="Montserrat Medium"/>
                <a:sym typeface="Montserrat Medium"/>
              </a:rPr>
              <a:t>Impressionism</a:t>
            </a:r>
            <a:r>
              <a:rPr lang="en" sz="2200">
                <a:solidFill>
                  <a:schemeClr val="dk2"/>
                </a:solidFill>
                <a:latin typeface="Montserrat Medium"/>
                <a:ea typeface="Montserrat Medium"/>
                <a:cs typeface="Montserrat Medium"/>
                <a:sym typeface="Montserrat Medium"/>
              </a:rPr>
              <a:t>?</a:t>
            </a:r>
            <a:endParaRPr sz="2200">
              <a:solidFill>
                <a:schemeClr val="dk2"/>
              </a:solidFill>
              <a:latin typeface="Montserrat Medium"/>
              <a:ea typeface="Montserrat Medium"/>
              <a:cs typeface="Montserrat Medium"/>
              <a:sym typeface="Montserrat Medium"/>
            </a:endParaRPr>
          </a:p>
        </p:txBody>
      </p:sp>
      <p:sp>
        <p:nvSpPr>
          <p:cNvPr id="93" name="Google Shape;93;p18"/>
          <p:cNvSpPr txBox="1"/>
          <p:nvPr/>
        </p:nvSpPr>
        <p:spPr>
          <a:xfrm>
            <a:off x="4236300" y="2951125"/>
            <a:ext cx="4633200" cy="19197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2"/>
              </a:buClr>
              <a:buSzPts val="1400"/>
              <a:buChar char="●"/>
            </a:pPr>
            <a:r>
              <a:rPr lang="en">
                <a:solidFill>
                  <a:schemeClr val="dk2"/>
                </a:solidFill>
              </a:rPr>
              <a:t>Developed as a </a:t>
            </a:r>
            <a:r>
              <a:rPr lang="en">
                <a:solidFill>
                  <a:schemeClr val="dk2"/>
                </a:solidFill>
              </a:rPr>
              <a:t>revolt</a:t>
            </a:r>
            <a:r>
              <a:rPr lang="en">
                <a:solidFill>
                  <a:schemeClr val="dk2"/>
                </a:solidFill>
              </a:rPr>
              <a:t> traditionalism; </a:t>
            </a:r>
            <a:r>
              <a:rPr lang="en">
                <a:solidFill>
                  <a:schemeClr val="dk2"/>
                </a:solidFill>
              </a:rPr>
              <a:t>considered</a:t>
            </a:r>
            <a:r>
              <a:rPr lang="en">
                <a:solidFill>
                  <a:schemeClr val="dk2"/>
                </a:solidFill>
              </a:rPr>
              <a:t> radical at the time</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Sought to portray the world </a:t>
            </a:r>
            <a:r>
              <a:rPr lang="en">
                <a:solidFill>
                  <a:schemeClr val="dk2"/>
                </a:solidFill>
              </a:rPr>
              <a:t>through</a:t>
            </a:r>
            <a:r>
              <a:rPr lang="en">
                <a:solidFill>
                  <a:schemeClr val="dk2"/>
                </a:solidFill>
              </a:rPr>
              <a:t> lens of </a:t>
            </a:r>
            <a:r>
              <a:rPr lang="en">
                <a:solidFill>
                  <a:schemeClr val="dk2"/>
                </a:solidFill>
              </a:rPr>
              <a:t>personal</a:t>
            </a:r>
            <a:r>
              <a:rPr lang="en">
                <a:solidFill>
                  <a:schemeClr val="dk2"/>
                </a:solidFill>
              </a:rPr>
              <a:t> experience by capturing nature and contemporary life</a:t>
            </a:r>
            <a:endParaRPr>
              <a:solidFill>
                <a:schemeClr val="dk2"/>
              </a:solidFill>
            </a:endParaRPr>
          </a:p>
          <a:p>
            <a:pPr indent="-317500" lvl="0" marL="457200" rtl="0" algn="l">
              <a:spcBef>
                <a:spcPts val="0"/>
              </a:spcBef>
              <a:spcAft>
                <a:spcPts val="0"/>
              </a:spcAft>
              <a:buClr>
                <a:schemeClr val="dk2"/>
              </a:buClr>
              <a:buSzPts val="1400"/>
              <a:buChar char="●"/>
            </a:pPr>
            <a:r>
              <a:rPr lang="en">
                <a:solidFill>
                  <a:schemeClr val="dk2"/>
                </a:solidFill>
              </a:rPr>
              <a:t>Characterized by loose brush strokes, lack of transition shades, and a </a:t>
            </a:r>
            <a:r>
              <a:rPr lang="en">
                <a:solidFill>
                  <a:schemeClr val="dk2"/>
                </a:solidFill>
              </a:rPr>
              <a:t>sense</a:t>
            </a:r>
            <a:r>
              <a:rPr lang="en">
                <a:solidFill>
                  <a:schemeClr val="dk2"/>
                </a:solidFill>
              </a:rPr>
              <a:t> of impermanence (the “impression” of a moment)</a:t>
            </a:r>
            <a:endParaRPr>
              <a:solidFill>
                <a:schemeClr val="dk2"/>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id="98" name="Google Shape;98;p19"/>
          <p:cNvPicPr preferRelativeResize="0"/>
          <p:nvPr/>
        </p:nvPicPr>
        <p:blipFill>
          <a:blip r:embed="rId3">
            <a:alphaModFix/>
          </a:blip>
          <a:stretch>
            <a:fillRect/>
          </a:stretch>
        </p:blipFill>
        <p:spPr>
          <a:xfrm>
            <a:off x="-35050" y="-162900"/>
            <a:ext cx="9437050" cy="6280200"/>
          </a:xfrm>
          <a:prstGeom prst="rect">
            <a:avLst/>
          </a:prstGeom>
          <a:noFill/>
          <a:ln>
            <a:noFill/>
          </a:ln>
        </p:spPr>
      </p:pic>
      <p:pic>
        <p:nvPicPr>
          <p:cNvPr id="99" name="Google Shape;99;p19"/>
          <p:cNvPicPr preferRelativeResize="0"/>
          <p:nvPr/>
        </p:nvPicPr>
        <p:blipFill>
          <a:blip r:embed="rId4">
            <a:alphaModFix/>
          </a:blip>
          <a:stretch>
            <a:fillRect/>
          </a:stretch>
        </p:blipFill>
        <p:spPr>
          <a:xfrm>
            <a:off x="152400" y="152400"/>
            <a:ext cx="1822401" cy="2658301"/>
          </a:xfrm>
          <a:prstGeom prst="rect">
            <a:avLst/>
          </a:prstGeom>
          <a:noFill/>
          <a:ln>
            <a:noFill/>
          </a:ln>
        </p:spPr>
      </p:pic>
      <p:pic>
        <p:nvPicPr>
          <p:cNvPr id="100" name="Google Shape;100;p19"/>
          <p:cNvPicPr preferRelativeResize="0"/>
          <p:nvPr/>
        </p:nvPicPr>
        <p:blipFill>
          <a:blip r:embed="rId5">
            <a:alphaModFix/>
          </a:blip>
          <a:stretch>
            <a:fillRect/>
          </a:stretch>
        </p:blipFill>
        <p:spPr>
          <a:xfrm>
            <a:off x="2245012" y="152400"/>
            <a:ext cx="1994970" cy="2658302"/>
          </a:xfrm>
          <a:prstGeom prst="rect">
            <a:avLst/>
          </a:prstGeom>
          <a:noFill/>
          <a:ln>
            <a:noFill/>
          </a:ln>
        </p:spPr>
      </p:pic>
      <p:pic>
        <p:nvPicPr>
          <p:cNvPr id="101" name="Google Shape;101;p19"/>
          <p:cNvPicPr preferRelativeResize="0"/>
          <p:nvPr/>
        </p:nvPicPr>
        <p:blipFill>
          <a:blip r:embed="rId6">
            <a:alphaModFix/>
          </a:blip>
          <a:stretch>
            <a:fillRect/>
          </a:stretch>
        </p:blipFill>
        <p:spPr>
          <a:xfrm>
            <a:off x="6601500" y="184025"/>
            <a:ext cx="2373300" cy="2595051"/>
          </a:xfrm>
          <a:prstGeom prst="rect">
            <a:avLst/>
          </a:prstGeom>
          <a:noFill/>
          <a:ln>
            <a:noFill/>
          </a:ln>
        </p:spPr>
      </p:pic>
      <p:pic>
        <p:nvPicPr>
          <p:cNvPr id="102" name="Google Shape;102;p19"/>
          <p:cNvPicPr preferRelativeResize="0"/>
          <p:nvPr/>
        </p:nvPicPr>
        <p:blipFill rotWithShape="1">
          <a:blip r:embed="rId7">
            <a:alphaModFix/>
          </a:blip>
          <a:srcRect b="10795" l="0" r="0" t="6547"/>
          <a:stretch/>
        </p:blipFill>
        <p:spPr>
          <a:xfrm>
            <a:off x="4423250" y="152401"/>
            <a:ext cx="1994974" cy="2658301"/>
          </a:xfrm>
          <a:prstGeom prst="rect">
            <a:avLst/>
          </a:prstGeom>
          <a:noFill/>
          <a:ln>
            <a:noFill/>
          </a:ln>
        </p:spPr>
      </p:pic>
      <p:sp>
        <p:nvSpPr>
          <p:cNvPr id="103" name="Google Shape;103;p19"/>
          <p:cNvSpPr/>
          <p:nvPr/>
        </p:nvSpPr>
        <p:spPr>
          <a:xfrm>
            <a:off x="131425" y="2865300"/>
            <a:ext cx="1853400" cy="2111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4" name="Google Shape;104;p19"/>
          <p:cNvSpPr txBox="1"/>
          <p:nvPr/>
        </p:nvSpPr>
        <p:spPr>
          <a:xfrm>
            <a:off x="136900" y="2815488"/>
            <a:ext cx="1853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Montserrat Medium"/>
                <a:ea typeface="Montserrat Medium"/>
                <a:cs typeface="Montserrat Medium"/>
                <a:sym typeface="Montserrat Medium"/>
              </a:rPr>
              <a:t>Camille Pissarro</a:t>
            </a:r>
            <a:endParaRPr sz="1600">
              <a:solidFill>
                <a:schemeClr val="dk2"/>
              </a:solidFill>
              <a:latin typeface="Montserrat Medium"/>
              <a:ea typeface="Montserrat Medium"/>
              <a:cs typeface="Montserrat Medium"/>
              <a:sym typeface="Montserrat Medium"/>
            </a:endParaRPr>
          </a:p>
        </p:txBody>
      </p:sp>
      <p:sp>
        <p:nvSpPr>
          <p:cNvPr id="105" name="Google Shape;105;p19"/>
          <p:cNvSpPr/>
          <p:nvPr/>
        </p:nvSpPr>
        <p:spPr>
          <a:xfrm>
            <a:off x="2270550" y="2865300"/>
            <a:ext cx="1969500" cy="2111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6" name="Google Shape;106;p19"/>
          <p:cNvSpPr txBox="1"/>
          <p:nvPr/>
        </p:nvSpPr>
        <p:spPr>
          <a:xfrm>
            <a:off x="2270538" y="2815500"/>
            <a:ext cx="1853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Montserrat Medium"/>
                <a:ea typeface="Montserrat Medium"/>
                <a:cs typeface="Montserrat Medium"/>
                <a:sym typeface="Montserrat Medium"/>
              </a:rPr>
              <a:t>Claude Monet</a:t>
            </a:r>
            <a:endParaRPr sz="1600">
              <a:solidFill>
                <a:schemeClr val="dk2"/>
              </a:solidFill>
              <a:latin typeface="Montserrat Medium"/>
              <a:ea typeface="Montserrat Medium"/>
              <a:cs typeface="Montserrat Medium"/>
              <a:sym typeface="Montserrat Medium"/>
            </a:endParaRPr>
          </a:p>
        </p:txBody>
      </p:sp>
      <p:sp>
        <p:nvSpPr>
          <p:cNvPr id="107" name="Google Shape;107;p19"/>
          <p:cNvSpPr/>
          <p:nvPr/>
        </p:nvSpPr>
        <p:spPr>
          <a:xfrm>
            <a:off x="4436000" y="2865300"/>
            <a:ext cx="1969500" cy="2111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8" name="Google Shape;108;p19"/>
          <p:cNvSpPr txBox="1"/>
          <p:nvPr/>
        </p:nvSpPr>
        <p:spPr>
          <a:xfrm>
            <a:off x="4494038" y="2815500"/>
            <a:ext cx="18534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Montserrat Medium"/>
                <a:ea typeface="Montserrat Medium"/>
                <a:cs typeface="Montserrat Medium"/>
                <a:sym typeface="Montserrat Medium"/>
              </a:rPr>
              <a:t>Mary Cassatt</a:t>
            </a:r>
            <a:endParaRPr sz="1600">
              <a:solidFill>
                <a:schemeClr val="dk2"/>
              </a:solidFill>
              <a:latin typeface="Montserrat Medium"/>
              <a:ea typeface="Montserrat Medium"/>
              <a:cs typeface="Montserrat Medium"/>
              <a:sym typeface="Montserrat Medium"/>
            </a:endParaRPr>
          </a:p>
        </p:txBody>
      </p:sp>
      <p:sp>
        <p:nvSpPr>
          <p:cNvPr id="109" name="Google Shape;109;p19"/>
          <p:cNvSpPr/>
          <p:nvPr/>
        </p:nvSpPr>
        <p:spPr>
          <a:xfrm>
            <a:off x="6601500" y="2865300"/>
            <a:ext cx="2373300" cy="2111700"/>
          </a:xfrm>
          <a:prstGeom prst="rect">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19"/>
          <p:cNvSpPr txBox="1"/>
          <p:nvPr/>
        </p:nvSpPr>
        <p:spPr>
          <a:xfrm>
            <a:off x="6520800" y="2815500"/>
            <a:ext cx="2534700" cy="46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dk2"/>
                </a:solidFill>
                <a:latin typeface="Montserrat Medium"/>
                <a:ea typeface="Montserrat Medium"/>
                <a:cs typeface="Montserrat Medium"/>
                <a:sym typeface="Montserrat Medium"/>
              </a:rPr>
              <a:t>Pierre-Auguste Renoir</a:t>
            </a:r>
            <a:endParaRPr sz="1600">
              <a:solidFill>
                <a:schemeClr val="dk2"/>
              </a:solidFill>
              <a:latin typeface="Montserrat Medium"/>
              <a:ea typeface="Montserrat Medium"/>
              <a:cs typeface="Montserrat Medium"/>
              <a:sym typeface="Montserrat Medium"/>
            </a:endParaRPr>
          </a:p>
        </p:txBody>
      </p:sp>
      <p:sp>
        <p:nvSpPr>
          <p:cNvPr id="111" name="Google Shape;111;p19"/>
          <p:cNvSpPr txBox="1"/>
          <p:nvPr/>
        </p:nvSpPr>
        <p:spPr>
          <a:xfrm>
            <a:off x="367000" y="3169749"/>
            <a:ext cx="1393200" cy="23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rPr>
              <a:t>1830-1903</a:t>
            </a:r>
            <a:endParaRPr>
              <a:solidFill>
                <a:schemeClr val="dk2"/>
              </a:solidFill>
            </a:endParaRPr>
          </a:p>
        </p:txBody>
      </p:sp>
      <p:sp>
        <p:nvSpPr>
          <p:cNvPr id="112" name="Google Shape;112;p19"/>
          <p:cNvSpPr txBox="1"/>
          <p:nvPr/>
        </p:nvSpPr>
        <p:spPr>
          <a:xfrm>
            <a:off x="2545575" y="3169750"/>
            <a:ext cx="1393200" cy="23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rPr>
              <a:t>1840-1926</a:t>
            </a:r>
            <a:endParaRPr>
              <a:solidFill>
                <a:schemeClr val="dk2"/>
              </a:solidFill>
            </a:endParaRPr>
          </a:p>
        </p:txBody>
      </p:sp>
      <p:sp>
        <p:nvSpPr>
          <p:cNvPr id="113" name="Google Shape;113;p19"/>
          <p:cNvSpPr txBox="1"/>
          <p:nvPr/>
        </p:nvSpPr>
        <p:spPr>
          <a:xfrm>
            <a:off x="4724150" y="3169750"/>
            <a:ext cx="1393200" cy="23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rPr>
              <a:t>1844-1926</a:t>
            </a:r>
            <a:endParaRPr>
              <a:solidFill>
                <a:schemeClr val="dk2"/>
              </a:solidFill>
            </a:endParaRPr>
          </a:p>
        </p:txBody>
      </p:sp>
      <p:sp>
        <p:nvSpPr>
          <p:cNvPr id="114" name="Google Shape;114;p19"/>
          <p:cNvSpPr txBox="1"/>
          <p:nvPr/>
        </p:nvSpPr>
        <p:spPr>
          <a:xfrm>
            <a:off x="7091550" y="3169750"/>
            <a:ext cx="1393200" cy="234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dk2"/>
                </a:solidFill>
              </a:rPr>
              <a:t>1841-1919</a:t>
            </a:r>
            <a:endParaRPr>
              <a:solidFill>
                <a:schemeClr val="dk2"/>
              </a:solidFill>
            </a:endParaRPr>
          </a:p>
        </p:txBody>
      </p:sp>
      <p:sp>
        <p:nvSpPr>
          <p:cNvPr id="115" name="Google Shape;115;p19"/>
          <p:cNvSpPr txBox="1"/>
          <p:nvPr/>
        </p:nvSpPr>
        <p:spPr>
          <a:xfrm>
            <a:off x="219050" y="3408550"/>
            <a:ext cx="1755900" cy="15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Montserrat Medium"/>
                <a:ea typeface="Montserrat Medium"/>
                <a:cs typeface="Montserrat Medium"/>
                <a:sym typeface="Montserrat Medium"/>
              </a:rPr>
              <a:t>-Known for his depictions of day-to-day life and French peasants</a:t>
            </a:r>
            <a:endParaRPr sz="11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None/>
            </a:pPr>
            <a:r>
              <a:rPr lang="en" sz="1100">
                <a:solidFill>
                  <a:schemeClr val="dk2"/>
                </a:solidFill>
                <a:latin typeface="Montserrat Medium"/>
                <a:ea typeface="Montserrat Medium"/>
                <a:cs typeface="Montserrat Medium"/>
                <a:sym typeface="Montserrat Medium"/>
              </a:rPr>
              <a:t>-One of the first artists to experiment with color harmonies through brushwork</a:t>
            </a:r>
            <a:endParaRPr sz="1100">
              <a:solidFill>
                <a:schemeClr val="dk2"/>
              </a:solidFill>
              <a:latin typeface="Montserrat Medium"/>
              <a:ea typeface="Montserrat Medium"/>
              <a:cs typeface="Montserrat Medium"/>
              <a:sym typeface="Montserrat Medium"/>
            </a:endParaRPr>
          </a:p>
        </p:txBody>
      </p:sp>
      <p:sp>
        <p:nvSpPr>
          <p:cNvPr id="116" name="Google Shape;116;p19"/>
          <p:cNvSpPr txBox="1"/>
          <p:nvPr/>
        </p:nvSpPr>
        <p:spPr>
          <a:xfrm>
            <a:off x="2364225" y="3408550"/>
            <a:ext cx="1755900" cy="15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Montserrat Medium"/>
                <a:ea typeface="Montserrat Medium"/>
                <a:cs typeface="Montserrat Medium"/>
                <a:sym typeface="Montserrat Medium"/>
              </a:rPr>
              <a:t>-Leader of Impressionism</a:t>
            </a:r>
            <a:endParaRPr sz="11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None/>
            </a:pPr>
            <a:r>
              <a:rPr lang="en" sz="1100">
                <a:solidFill>
                  <a:schemeClr val="dk2"/>
                </a:solidFill>
                <a:latin typeface="Montserrat Medium"/>
                <a:ea typeface="Montserrat Medium"/>
                <a:cs typeface="Montserrat Medium"/>
                <a:sym typeface="Montserrat Medium"/>
              </a:rPr>
              <a:t>-Emphasized color and the effects of light rather than depicting figures in a realistic manner</a:t>
            </a:r>
            <a:endParaRPr sz="1100">
              <a:solidFill>
                <a:schemeClr val="dk2"/>
              </a:solidFill>
              <a:latin typeface="Montserrat Medium"/>
              <a:ea typeface="Montserrat Medium"/>
              <a:cs typeface="Montserrat Medium"/>
              <a:sym typeface="Montserrat Medium"/>
            </a:endParaRPr>
          </a:p>
        </p:txBody>
      </p:sp>
      <p:sp>
        <p:nvSpPr>
          <p:cNvPr id="117" name="Google Shape;117;p19"/>
          <p:cNvSpPr txBox="1"/>
          <p:nvPr/>
        </p:nvSpPr>
        <p:spPr>
          <a:xfrm>
            <a:off x="4542800" y="3408550"/>
            <a:ext cx="1755900" cy="15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Montserrat Medium"/>
                <a:ea typeface="Montserrat Medium"/>
                <a:cs typeface="Montserrat Medium"/>
                <a:sym typeface="Montserrat Medium"/>
              </a:rPr>
              <a:t>-Only American artist to exhibit with Impressionists in France</a:t>
            </a:r>
            <a:endParaRPr sz="11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None/>
            </a:pPr>
            <a:r>
              <a:rPr lang="en" sz="1100">
                <a:solidFill>
                  <a:schemeClr val="dk2"/>
                </a:solidFill>
                <a:latin typeface="Montserrat Medium"/>
                <a:ea typeface="Montserrat Medium"/>
                <a:cs typeface="Montserrat Medium"/>
                <a:sym typeface="Montserrat Medium"/>
              </a:rPr>
              <a:t>-Depicted women, mothers, and children in everyday life</a:t>
            </a:r>
            <a:endParaRPr sz="1100">
              <a:solidFill>
                <a:schemeClr val="dk2"/>
              </a:solidFill>
              <a:latin typeface="Montserrat Medium"/>
              <a:ea typeface="Montserrat Medium"/>
              <a:cs typeface="Montserrat Medium"/>
              <a:sym typeface="Montserrat Medium"/>
            </a:endParaRPr>
          </a:p>
        </p:txBody>
      </p:sp>
      <p:sp>
        <p:nvSpPr>
          <p:cNvPr id="118" name="Google Shape;118;p19"/>
          <p:cNvSpPr txBox="1"/>
          <p:nvPr/>
        </p:nvSpPr>
        <p:spPr>
          <a:xfrm>
            <a:off x="6852150" y="3408550"/>
            <a:ext cx="2070600" cy="15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2"/>
                </a:solidFill>
                <a:latin typeface="Montserrat Medium"/>
                <a:ea typeface="Montserrat Medium"/>
                <a:cs typeface="Montserrat Medium"/>
                <a:sym typeface="Montserrat Medium"/>
              </a:rPr>
              <a:t>-Depicted Parisian modernity and leisure</a:t>
            </a:r>
            <a:endParaRPr sz="1100">
              <a:solidFill>
                <a:schemeClr val="dk2"/>
              </a:solidFill>
              <a:latin typeface="Montserrat Medium"/>
              <a:ea typeface="Montserrat Medium"/>
              <a:cs typeface="Montserrat Medium"/>
              <a:sym typeface="Montserrat Medium"/>
            </a:endParaRPr>
          </a:p>
          <a:p>
            <a:pPr indent="0" lvl="0" marL="0" rtl="0" algn="l">
              <a:spcBef>
                <a:spcPts val="0"/>
              </a:spcBef>
              <a:spcAft>
                <a:spcPts val="0"/>
              </a:spcAft>
              <a:buNone/>
            </a:pPr>
            <a:r>
              <a:rPr lang="en" sz="1100">
                <a:solidFill>
                  <a:schemeClr val="dk2"/>
                </a:solidFill>
                <a:latin typeface="Montserrat Medium"/>
                <a:ea typeface="Montserrat Medium"/>
                <a:cs typeface="Montserrat Medium"/>
                <a:sym typeface="Montserrat Medium"/>
              </a:rPr>
              <a:t>-Married the optical concepts of Impressionism with the compositional components of the Renaissance in his work</a:t>
            </a:r>
            <a:endParaRPr sz="1100">
              <a:solidFill>
                <a:schemeClr val="dk2"/>
              </a:solidFill>
              <a:latin typeface="Montserrat Medium"/>
              <a:ea typeface="Montserrat Medium"/>
              <a:cs typeface="Montserrat Medium"/>
              <a:sym typeface="Montserrat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pic>
        <p:nvPicPr>
          <p:cNvPr id="123" name="Google Shape;123;p20"/>
          <p:cNvPicPr preferRelativeResize="0"/>
          <p:nvPr/>
        </p:nvPicPr>
        <p:blipFill>
          <a:blip r:embed="rId3">
            <a:alphaModFix/>
          </a:blip>
          <a:stretch>
            <a:fillRect/>
          </a:stretch>
        </p:blipFill>
        <p:spPr>
          <a:xfrm>
            <a:off x="0" y="-596475"/>
            <a:ext cx="9144000" cy="6858000"/>
          </a:xfrm>
          <a:prstGeom prst="rect">
            <a:avLst/>
          </a:prstGeom>
          <a:noFill/>
          <a:ln>
            <a:noFill/>
          </a:ln>
        </p:spPr>
      </p:pic>
      <p:sp>
        <p:nvSpPr>
          <p:cNvPr id="124" name="Google Shape;124;p20">
            <a:hlinkClick r:id="rId4"/>
          </p:cNvPr>
          <p:cNvSpPr/>
          <p:nvPr/>
        </p:nvSpPr>
        <p:spPr>
          <a:xfrm>
            <a:off x="2053350" y="789771"/>
            <a:ext cx="5054400" cy="704700"/>
          </a:xfrm>
          <a:prstGeom prst="rect">
            <a:avLst/>
          </a:prstGeom>
          <a:solidFill>
            <a:srgbClr val="FFE599"/>
          </a:solidFill>
          <a:ln cap="flat" cmpd="sng" w="9525">
            <a:solidFill>
              <a:srgbClr val="FFE5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20"/>
          <p:cNvSpPr txBox="1"/>
          <p:nvPr/>
        </p:nvSpPr>
        <p:spPr>
          <a:xfrm>
            <a:off x="2211750" y="903171"/>
            <a:ext cx="4754700" cy="453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u="sng">
                <a:solidFill>
                  <a:srgbClr val="434343"/>
                </a:solidFill>
                <a:latin typeface="Montserrat Medium"/>
                <a:ea typeface="Montserrat Medium"/>
                <a:cs typeface="Montserrat Medium"/>
                <a:sym typeface="Montserrat Medium"/>
                <a:hlinkClick r:id="rId5">
                  <a:extLst>
                    <a:ext uri="{A12FA001-AC4F-418D-AE19-62706E023703}">
                      <ahyp:hlinkClr val="tx"/>
                    </a:ext>
                  </a:extLst>
                </a:hlinkClick>
              </a:rPr>
              <a:t>Impressionism: Quick Overview</a:t>
            </a:r>
            <a:endParaRPr sz="1800">
              <a:solidFill>
                <a:srgbClr val="434343"/>
              </a:solidFill>
              <a:latin typeface="Montserrat Medium"/>
              <a:ea typeface="Montserrat Medium"/>
              <a:cs typeface="Montserrat Medium"/>
              <a:sym typeface="Montserrat Medium"/>
            </a:endParaRPr>
          </a:p>
        </p:txBody>
      </p:sp>
      <p:sp>
        <p:nvSpPr>
          <p:cNvPr id="126" name="Google Shape;126;p20">
            <a:hlinkClick r:id="rId6"/>
          </p:cNvPr>
          <p:cNvSpPr/>
          <p:nvPr/>
        </p:nvSpPr>
        <p:spPr>
          <a:xfrm>
            <a:off x="2061900" y="2038746"/>
            <a:ext cx="5054400" cy="704700"/>
          </a:xfrm>
          <a:prstGeom prst="rect">
            <a:avLst/>
          </a:prstGeom>
          <a:solidFill>
            <a:srgbClr val="F6B26B"/>
          </a:solidFill>
          <a:ln cap="flat" cmpd="sng" w="9525">
            <a:solidFill>
              <a:srgbClr val="F6B2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 name="Google Shape;127;p20"/>
          <p:cNvSpPr txBox="1"/>
          <p:nvPr/>
        </p:nvSpPr>
        <p:spPr>
          <a:xfrm>
            <a:off x="2280600" y="2184546"/>
            <a:ext cx="4617000" cy="5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rgbClr val="434343"/>
                </a:solidFill>
                <a:latin typeface="Montserrat Medium"/>
                <a:ea typeface="Montserrat Medium"/>
                <a:cs typeface="Montserrat Medium"/>
                <a:sym typeface="Montserrat Medium"/>
                <a:hlinkClick r:id="rId7">
                  <a:extLst>
                    <a:ext uri="{A12FA001-AC4F-418D-AE19-62706E023703}">
                      <ahyp:hlinkClr val="tx"/>
                    </a:ext>
                  </a:extLst>
                </a:hlinkClick>
              </a:rPr>
              <a:t>Impressionist Painting Techniques #1</a:t>
            </a:r>
            <a:endParaRPr sz="1800">
              <a:solidFill>
                <a:srgbClr val="434343"/>
              </a:solidFill>
              <a:latin typeface="Montserrat Medium"/>
              <a:ea typeface="Montserrat Medium"/>
              <a:cs typeface="Montserrat Medium"/>
              <a:sym typeface="Montserrat Medium"/>
            </a:endParaRPr>
          </a:p>
        </p:txBody>
      </p:sp>
      <p:sp>
        <p:nvSpPr>
          <p:cNvPr id="128" name="Google Shape;128;p20">
            <a:hlinkClick r:id="rId8"/>
          </p:cNvPr>
          <p:cNvSpPr/>
          <p:nvPr/>
        </p:nvSpPr>
        <p:spPr>
          <a:xfrm>
            <a:off x="2044800" y="3287721"/>
            <a:ext cx="5054400" cy="704700"/>
          </a:xfrm>
          <a:prstGeom prst="rect">
            <a:avLst/>
          </a:prstGeom>
          <a:solidFill>
            <a:srgbClr val="DD7E6B"/>
          </a:solidFill>
          <a:ln cap="flat" cmpd="sng" w="9525">
            <a:solidFill>
              <a:srgbClr val="DD7E6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 name="Google Shape;129;p20"/>
          <p:cNvSpPr txBox="1"/>
          <p:nvPr/>
        </p:nvSpPr>
        <p:spPr>
          <a:xfrm>
            <a:off x="2272050" y="3393021"/>
            <a:ext cx="4617000" cy="51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rgbClr val="434343"/>
                </a:solidFill>
                <a:latin typeface="Montserrat Medium"/>
                <a:ea typeface="Montserrat Medium"/>
                <a:cs typeface="Montserrat Medium"/>
                <a:sym typeface="Montserrat Medium"/>
                <a:hlinkClick r:id="rId9">
                  <a:extLst>
                    <a:ext uri="{A12FA001-AC4F-418D-AE19-62706E023703}">
                      <ahyp:hlinkClr val="tx"/>
                    </a:ext>
                  </a:extLst>
                </a:hlinkClick>
              </a:rPr>
              <a:t>Impressionist Painting Techniques #</a:t>
            </a:r>
            <a:r>
              <a:rPr lang="en" sz="1800" u="sng">
                <a:solidFill>
                  <a:srgbClr val="434343"/>
                </a:solidFill>
                <a:latin typeface="Montserrat Medium"/>
                <a:ea typeface="Montserrat Medium"/>
                <a:cs typeface="Montserrat Medium"/>
                <a:sym typeface="Montserrat Medium"/>
                <a:hlinkClick r:id="rId10">
                  <a:extLst>
                    <a:ext uri="{A12FA001-AC4F-418D-AE19-62706E023703}">
                      <ahyp:hlinkClr val="tx"/>
                    </a:ext>
                  </a:extLst>
                </a:hlinkClick>
              </a:rPr>
              <a:t>2</a:t>
            </a:r>
            <a:endParaRPr sz="1800">
              <a:solidFill>
                <a:srgbClr val="434343"/>
              </a:solidFill>
              <a:latin typeface="Montserrat Medium"/>
              <a:ea typeface="Montserrat Medium"/>
              <a:cs typeface="Montserrat Medium"/>
              <a:sym typeface="Montserra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21"/>
          <p:cNvPicPr preferRelativeResize="0"/>
          <p:nvPr/>
        </p:nvPicPr>
        <p:blipFill>
          <a:blip r:embed="rId3">
            <a:alphaModFix/>
          </a:blip>
          <a:stretch>
            <a:fillRect/>
          </a:stretch>
        </p:blipFill>
        <p:spPr>
          <a:xfrm>
            <a:off x="-3127850" y="0"/>
            <a:ext cx="7699845" cy="5143500"/>
          </a:xfrm>
          <a:prstGeom prst="rect">
            <a:avLst/>
          </a:prstGeom>
          <a:noFill/>
          <a:ln>
            <a:noFill/>
          </a:ln>
        </p:spPr>
      </p:pic>
      <p:sp>
        <p:nvSpPr>
          <p:cNvPr id="135" name="Google Shape;135;p21"/>
          <p:cNvSpPr/>
          <p:nvPr/>
        </p:nvSpPr>
        <p:spPr>
          <a:xfrm>
            <a:off x="5005175" y="240100"/>
            <a:ext cx="3823200" cy="834300"/>
          </a:xfrm>
          <a:prstGeom prst="rect">
            <a:avLst/>
          </a:prstGeom>
          <a:solidFill>
            <a:srgbClr val="F1BD93"/>
          </a:solidFill>
          <a:ln cap="flat" cmpd="sng" w="9525">
            <a:solidFill>
              <a:srgbClr val="E1B9C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6" name="Google Shape;136;p21"/>
          <p:cNvSpPr txBox="1"/>
          <p:nvPr/>
        </p:nvSpPr>
        <p:spPr>
          <a:xfrm>
            <a:off x="4649350" y="240100"/>
            <a:ext cx="4641300" cy="834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800">
                <a:solidFill>
                  <a:schemeClr val="dk2"/>
                </a:solidFill>
                <a:latin typeface="Montserrat Medium"/>
                <a:ea typeface="Montserrat Medium"/>
                <a:cs typeface="Montserrat Medium"/>
                <a:sym typeface="Montserrat Medium"/>
              </a:rPr>
              <a:t>Exercise #2</a:t>
            </a:r>
            <a:endParaRPr sz="2800">
              <a:solidFill>
                <a:schemeClr val="dk2"/>
              </a:solidFill>
              <a:latin typeface="Montserrat Medium"/>
              <a:ea typeface="Montserrat Medium"/>
              <a:cs typeface="Montserrat Medium"/>
              <a:sym typeface="Montserrat Medium"/>
            </a:endParaRPr>
          </a:p>
        </p:txBody>
      </p:sp>
      <p:sp>
        <p:nvSpPr>
          <p:cNvPr id="137" name="Google Shape;137;p21"/>
          <p:cNvSpPr txBox="1"/>
          <p:nvPr/>
        </p:nvSpPr>
        <p:spPr>
          <a:xfrm>
            <a:off x="4649350" y="1320325"/>
            <a:ext cx="4284900" cy="3620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2"/>
              </a:buClr>
              <a:buSzPts val="1600"/>
              <a:buChar char="●"/>
            </a:pPr>
            <a:r>
              <a:rPr lang="en" sz="1600">
                <a:solidFill>
                  <a:schemeClr val="dk2"/>
                </a:solidFill>
              </a:rPr>
              <a:t>Using the same materials, you will have 5 minutes to paint the same 3 images from Exercise #1</a:t>
            </a:r>
            <a:endParaRPr sz="1600">
              <a:solidFill>
                <a:schemeClr val="dk2"/>
              </a:solidFill>
            </a:endParaRPr>
          </a:p>
          <a:p>
            <a:pPr indent="0" lvl="0" marL="457200" rtl="0" algn="l">
              <a:spcBef>
                <a:spcPts val="0"/>
              </a:spcBef>
              <a:spcAft>
                <a:spcPts val="0"/>
              </a:spcAft>
              <a:buNone/>
            </a:pPr>
            <a:r>
              <a:t/>
            </a:r>
            <a:endParaRPr sz="1600">
              <a:solidFill>
                <a:schemeClr val="dk2"/>
              </a:solidFill>
            </a:endParaRPr>
          </a:p>
          <a:p>
            <a:pPr indent="-330200" lvl="0" marL="457200" rtl="0" algn="l">
              <a:spcBef>
                <a:spcPts val="0"/>
              </a:spcBef>
              <a:spcAft>
                <a:spcPts val="0"/>
              </a:spcAft>
              <a:buClr>
                <a:schemeClr val="dk2"/>
              </a:buClr>
              <a:buSzPts val="1600"/>
              <a:buChar char="●"/>
            </a:pPr>
            <a:r>
              <a:rPr lang="en" sz="1600">
                <a:solidFill>
                  <a:schemeClr val="dk2"/>
                </a:solidFill>
              </a:rPr>
              <a:t>Use your new knowledge of Impressionist technique to guide your rendering process (shapes or blocks of color, short, loose, brushstrokes, etc)</a:t>
            </a:r>
            <a:endParaRPr sz="160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